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75" r:id="rId2"/>
    <p:sldId id="276"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66"/>
    <a:srgbClr val="CCCC00"/>
    <a:srgbClr val="008080"/>
    <a:srgbClr val="009999"/>
    <a:srgbClr val="ABFFC7"/>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73774A-354D-4809-934D-65AEA9AE7A7E}" type="datetimeFigureOut">
              <a:rPr lang="en-US" smtClean="0"/>
              <a:t>12/14/2015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3CC97-DE69-4D6F-80FC-C6EB9F6C3F65}" type="slidenum">
              <a:rPr lang="en-US" smtClean="0"/>
              <a:t>‹#›</a:t>
            </a:fld>
            <a:endParaRPr lang="en-US"/>
          </a:p>
        </p:txBody>
      </p:sp>
    </p:spTree>
    <p:extLst>
      <p:ext uri="{BB962C8B-B14F-4D97-AF65-F5344CB8AC3E}">
        <p14:creationId xmlns:p14="http://schemas.microsoft.com/office/powerpoint/2010/main" val="3494360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609600" y="1371600"/>
            <a:ext cx="8534400" cy="3810000"/>
          </a:xfrm>
          <a:prstGeom prst="rect">
            <a:avLst/>
          </a:prstGeom>
          <a:solidFill>
            <a:srgbClr val="0080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99"/>
              </a:solidFill>
            </a:endParaRPr>
          </a:p>
        </p:txBody>
      </p:sp>
      <p:sp>
        <p:nvSpPr>
          <p:cNvPr id="2" name="Title 1"/>
          <p:cNvSpPr>
            <a:spLocks noGrp="1"/>
          </p:cNvSpPr>
          <p:nvPr>
            <p:ph type="ctrTitle"/>
          </p:nvPr>
        </p:nvSpPr>
        <p:spPr>
          <a:xfrm>
            <a:off x="838200" y="1524000"/>
            <a:ext cx="7772400" cy="1771650"/>
          </a:xfrm>
        </p:spPr>
        <p:txBody>
          <a:bodyPr anchor="ctr">
            <a:noAutofit/>
          </a:bodyPr>
          <a:lstStyle>
            <a:lvl1pPr algn="l">
              <a:defRPr sz="6600"/>
            </a:lvl1pPr>
          </a:lstStyle>
          <a:p>
            <a:r>
              <a:rPr lang="en-US" dirty="0" smtClean="0"/>
              <a:t>Click to edit Master title style</a:t>
            </a:r>
            <a:endParaRPr lang="en-US" dirty="0"/>
          </a:p>
        </p:txBody>
      </p:sp>
      <p:sp>
        <p:nvSpPr>
          <p:cNvPr id="3" name="Subtitle 2"/>
          <p:cNvSpPr>
            <a:spLocks noGrp="1"/>
          </p:cNvSpPr>
          <p:nvPr>
            <p:ph type="subTitle" idx="1"/>
          </p:nvPr>
        </p:nvSpPr>
        <p:spPr>
          <a:xfrm>
            <a:off x="838200" y="3657600"/>
            <a:ext cx="6400800" cy="1752600"/>
          </a:xfrm>
        </p:spPr>
        <p:txBody>
          <a:bodyPr/>
          <a:lstStyle>
            <a:lvl1pPr marL="0" indent="0" algn="l">
              <a:buNone/>
              <a:defRPr>
                <a:solidFill>
                  <a:srgbClr val="CCFF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00CD317-A6DA-4AEB-ABF2-3D4EC7B5E140}" type="slidenum">
              <a:rPr lang="en-US" smtClean="0"/>
              <a:t>‹#›</a:t>
            </a:fld>
            <a:endParaRPr lang="en-US"/>
          </a:p>
        </p:txBody>
      </p:sp>
      <p:cxnSp>
        <p:nvCxnSpPr>
          <p:cNvPr id="9" name="Straight Connector 8"/>
          <p:cNvCxnSpPr/>
          <p:nvPr userDrawn="1"/>
        </p:nvCxnSpPr>
        <p:spPr>
          <a:xfrm flipH="1">
            <a:off x="0" y="37338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3" descr="logo_springer"/>
          <p:cNvPicPr>
            <a:picLocks noChangeAspect="1" noChangeArrowheads="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41205" y="6136159"/>
            <a:ext cx="2461591" cy="64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526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47700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47700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00CD317-A6DA-4AEB-ABF2-3D4EC7B5E140}" type="slidenum">
              <a:rPr lang="en-US" smtClean="0"/>
              <a:t>‹#›</a:t>
            </a:fld>
            <a:endParaRPr lang="en-US"/>
          </a:p>
        </p:txBody>
      </p:sp>
    </p:spTree>
    <p:extLst>
      <p:ext uri="{BB962C8B-B14F-4D97-AF65-F5344CB8AC3E}">
        <p14:creationId xmlns:p14="http://schemas.microsoft.com/office/powerpoint/2010/main" val="969665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47700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47700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00CD317-A6DA-4AEB-ABF2-3D4EC7B5E140}" type="slidenum">
              <a:rPr lang="en-US" smtClean="0"/>
              <a:t>‹#›</a:t>
            </a:fld>
            <a:endParaRPr lang="en-US"/>
          </a:p>
        </p:txBody>
      </p:sp>
    </p:spTree>
    <p:extLst>
      <p:ext uri="{BB962C8B-B14F-4D97-AF65-F5344CB8AC3E}">
        <p14:creationId xmlns:p14="http://schemas.microsoft.com/office/powerpoint/2010/main" val="1892540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7700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47700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00CD317-A6DA-4AEB-ABF2-3D4EC7B5E140}" type="slidenum">
              <a:rPr lang="en-US" smtClean="0"/>
              <a:t>‹#›</a:t>
            </a:fld>
            <a:endParaRPr lang="en-US"/>
          </a:p>
        </p:txBody>
      </p:sp>
    </p:spTree>
    <p:extLst>
      <p:ext uri="{BB962C8B-B14F-4D97-AF65-F5344CB8AC3E}">
        <p14:creationId xmlns:p14="http://schemas.microsoft.com/office/powerpoint/2010/main" val="339183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7700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47700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00CD317-A6DA-4AEB-ABF2-3D4EC7B5E140}" type="slidenum">
              <a:rPr lang="en-US" smtClean="0"/>
              <a:t>‹#›</a:t>
            </a:fld>
            <a:endParaRPr lang="en-US"/>
          </a:p>
        </p:txBody>
      </p:sp>
    </p:spTree>
    <p:extLst>
      <p:ext uri="{BB962C8B-B14F-4D97-AF65-F5344CB8AC3E}">
        <p14:creationId xmlns:p14="http://schemas.microsoft.com/office/powerpoint/2010/main" val="116685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8" name="Rectangle 7"/>
          <p:cNvSpPr/>
          <p:nvPr userDrawn="1"/>
        </p:nvSpPr>
        <p:spPr>
          <a:xfrm>
            <a:off x="609600" y="1371600"/>
            <a:ext cx="8534400" cy="3810000"/>
          </a:xfrm>
          <a:prstGeom prst="rect">
            <a:avLst/>
          </a:prstGeom>
          <a:solidFill>
            <a:srgbClr val="0080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99"/>
              </a:solidFill>
            </a:endParaRPr>
          </a:p>
        </p:txBody>
      </p:sp>
      <p:sp>
        <p:nvSpPr>
          <p:cNvPr id="2" name="Title 1"/>
          <p:cNvSpPr>
            <a:spLocks noGrp="1"/>
          </p:cNvSpPr>
          <p:nvPr>
            <p:ph type="ctrTitle"/>
          </p:nvPr>
        </p:nvSpPr>
        <p:spPr>
          <a:xfrm>
            <a:off x="838200" y="2438400"/>
            <a:ext cx="7772400" cy="2667000"/>
          </a:xfrm>
        </p:spPr>
        <p:txBody>
          <a:bodyPr anchor="ctr">
            <a:noAutofit/>
          </a:bodyPr>
          <a:lstStyle>
            <a:lvl1pPr algn="l">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838200" y="1524000"/>
            <a:ext cx="6400800" cy="838200"/>
          </a:xfrm>
        </p:spPr>
        <p:txBody>
          <a:bodyPr anchor="ctr">
            <a:normAutofit/>
          </a:bodyPr>
          <a:lstStyle>
            <a:lvl1pPr marL="0" indent="0" algn="l">
              <a:buNone/>
              <a:defRPr sz="3600">
                <a:solidFill>
                  <a:srgbClr val="CCFF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9" name="Straight Connector 8"/>
          <p:cNvCxnSpPr/>
          <p:nvPr userDrawn="1"/>
        </p:nvCxnSpPr>
        <p:spPr>
          <a:xfrm flipH="1">
            <a:off x="0" y="2438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3" descr="logo_springer"/>
          <p:cNvPicPr>
            <a:picLocks noChangeAspect="1" noChangeArrowheads="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41205" y="6136159"/>
            <a:ext cx="2461591" cy="64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4617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8" name="Rectangle 7"/>
          <p:cNvSpPr/>
          <p:nvPr userDrawn="1"/>
        </p:nvSpPr>
        <p:spPr>
          <a:xfrm>
            <a:off x="609600" y="1371600"/>
            <a:ext cx="8534400" cy="3810000"/>
          </a:xfrm>
          <a:prstGeom prst="rect">
            <a:avLst/>
          </a:prstGeom>
          <a:solidFill>
            <a:srgbClr val="0080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99"/>
              </a:solidFill>
            </a:endParaRPr>
          </a:p>
        </p:txBody>
      </p:sp>
      <p:sp>
        <p:nvSpPr>
          <p:cNvPr id="2" name="Title 1"/>
          <p:cNvSpPr>
            <a:spLocks noGrp="1"/>
          </p:cNvSpPr>
          <p:nvPr>
            <p:ph type="ctrTitle"/>
          </p:nvPr>
        </p:nvSpPr>
        <p:spPr>
          <a:xfrm>
            <a:off x="838200" y="1524000"/>
            <a:ext cx="7772400" cy="2667000"/>
          </a:xfrm>
        </p:spPr>
        <p:txBody>
          <a:bodyPr anchor="ctr">
            <a:noAutofit/>
          </a:bodyPr>
          <a:lstStyle>
            <a:lvl1pPr algn="l">
              <a:defRPr sz="6600"/>
            </a:lvl1pPr>
          </a:lstStyle>
          <a:p>
            <a:r>
              <a:rPr lang="en-US" dirty="0" smtClean="0"/>
              <a:t>Click to edit Master title style</a:t>
            </a:r>
            <a:endParaRPr lang="en-US" dirty="0"/>
          </a:p>
        </p:txBody>
      </p:sp>
      <p:sp>
        <p:nvSpPr>
          <p:cNvPr id="3" name="Subtitle 2"/>
          <p:cNvSpPr>
            <a:spLocks noGrp="1"/>
          </p:cNvSpPr>
          <p:nvPr>
            <p:ph type="subTitle" idx="1"/>
          </p:nvPr>
        </p:nvSpPr>
        <p:spPr>
          <a:xfrm>
            <a:off x="838200" y="4343400"/>
            <a:ext cx="6400800" cy="838200"/>
          </a:xfrm>
        </p:spPr>
        <p:txBody>
          <a:bodyPr anchor="ctr">
            <a:normAutofit/>
          </a:bodyPr>
          <a:lstStyle>
            <a:lvl1pPr marL="0" indent="0" algn="l">
              <a:buNone/>
              <a:defRPr sz="3600">
                <a:solidFill>
                  <a:srgbClr val="CCFF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9" name="Straight Connector 8"/>
          <p:cNvCxnSpPr/>
          <p:nvPr userDrawn="1"/>
        </p:nvCxnSpPr>
        <p:spPr>
          <a:xfrm flipH="1">
            <a:off x="0" y="4343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3" descr="logo_springer"/>
          <p:cNvPicPr>
            <a:picLocks noChangeAspect="1" noChangeArrowheads="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41205" y="6136159"/>
            <a:ext cx="2461591" cy="64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356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00CD317-A6DA-4AEB-ABF2-3D4EC7B5E140}" type="slidenum">
              <a:rPr lang="en-US" smtClean="0"/>
              <a:t>‹#›</a:t>
            </a:fld>
            <a:endParaRPr lang="en-US"/>
          </a:p>
        </p:txBody>
      </p:sp>
      <p:cxnSp>
        <p:nvCxnSpPr>
          <p:cNvPr id="7" name="Straight Connector 6"/>
          <p:cNvCxnSpPr/>
          <p:nvPr userDrawn="1"/>
        </p:nvCxnSpPr>
        <p:spPr>
          <a:xfrm flipH="1">
            <a:off x="0" y="1295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086100" y="6521063"/>
            <a:ext cx="2971800" cy="276999"/>
          </a:xfrm>
          <a:prstGeom prst="rect">
            <a:avLst/>
          </a:prstGeom>
          <a:noFill/>
        </p:spPr>
        <p:txBody>
          <a:bodyPr wrap="square" rtlCol="0">
            <a:spAutoFit/>
          </a:bodyPr>
          <a:lstStyle/>
          <a:p>
            <a:pPr algn="ctr"/>
            <a:r>
              <a:rPr lang="en-US" sz="1200" baseline="0" dirty="0" smtClean="0">
                <a:solidFill>
                  <a:schemeClr val="bg1"/>
                </a:solidFill>
              </a:rPr>
              <a:t>© 2016 Springer Publishing Company, LLC.</a:t>
            </a:r>
            <a:endParaRPr lang="en-US" sz="1200" dirty="0">
              <a:solidFill>
                <a:schemeClr val="bg1"/>
              </a:solidFill>
            </a:endParaRPr>
          </a:p>
        </p:txBody>
      </p:sp>
    </p:spTree>
    <p:extLst>
      <p:ext uri="{BB962C8B-B14F-4D97-AF65-F5344CB8AC3E}">
        <p14:creationId xmlns:p14="http://schemas.microsoft.com/office/powerpoint/2010/main" val="256559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47700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47700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00CD317-A6DA-4AEB-ABF2-3D4EC7B5E140}" type="slidenum">
              <a:rPr lang="en-US" smtClean="0"/>
              <a:t>‹#›</a:t>
            </a:fld>
            <a:endParaRPr lang="en-US"/>
          </a:p>
        </p:txBody>
      </p:sp>
    </p:spTree>
    <p:extLst>
      <p:ext uri="{BB962C8B-B14F-4D97-AF65-F5344CB8AC3E}">
        <p14:creationId xmlns:p14="http://schemas.microsoft.com/office/powerpoint/2010/main" val="4053566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00CD317-A6DA-4AEB-ABF2-3D4EC7B5E140}" type="slidenum">
              <a:rPr lang="en-US" smtClean="0"/>
              <a:t>‹#›</a:t>
            </a:fld>
            <a:endParaRPr lang="en-US"/>
          </a:p>
        </p:txBody>
      </p:sp>
      <p:cxnSp>
        <p:nvCxnSpPr>
          <p:cNvPr id="8" name="Straight Connector 7"/>
          <p:cNvCxnSpPr/>
          <p:nvPr userDrawn="1"/>
        </p:nvCxnSpPr>
        <p:spPr>
          <a:xfrm flipH="1">
            <a:off x="0" y="1295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086100" y="6521063"/>
            <a:ext cx="2971800" cy="276999"/>
          </a:xfrm>
          <a:prstGeom prst="rect">
            <a:avLst/>
          </a:prstGeom>
          <a:noFill/>
        </p:spPr>
        <p:txBody>
          <a:bodyPr wrap="square" rtlCol="0">
            <a:spAutoFit/>
          </a:bodyPr>
          <a:lstStyle/>
          <a:p>
            <a:pPr algn="ctr"/>
            <a:r>
              <a:rPr lang="en-US" sz="1200" baseline="0" dirty="0" smtClean="0">
                <a:solidFill>
                  <a:schemeClr val="bg1"/>
                </a:solidFill>
              </a:rPr>
              <a:t>© 2016 Springer Publishing Company, LLC.</a:t>
            </a:r>
            <a:endParaRPr lang="en-US" sz="1200" dirty="0">
              <a:solidFill>
                <a:schemeClr val="bg1"/>
              </a:solidFill>
            </a:endParaRPr>
          </a:p>
        </p:txBody>
      </p:sp>
    </p:spTree>
    <p:extLst>
      <p:ext uri="{BB962C8B-B14F-4D97-AF65-F5344CB8AC3E}">
        <p14:creationId xmlns:p14="http://schemas.microsoft.com/office/powerpoint/2010/main" val="3122141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00CD317-A6DA-4AEB-ABF2-3D4EC7B5E140}" type="slidenum">
              <a:rPr lang="en-US" smtClean="0"/>
              <a:t>‹#›</a:t>
            </a:fld>
            <a:endParaRPr lang="en-US"/>
          </a:p>
        </p:txBody>
      </p:sp>
      <p:cxnSp>
        <p:nvCxnSpPr>
          <p:cNvPr id="10" name="Straight Connector 9"/>
          <p:cNvCxnSpPr/>
          <p:nvPr userDrawn="1"/>
        </p:nvCxnSpPr>
        <p:spPr>
          <a:xfrm flipH="1">
            <a:off x="0" y="1295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3086100" y="6521063"/>
            <a:ext cx="2971800" cy="276999"/>
          </a:xfrm>
          <a:prstGeom prst="rect">
            <a:avLst/>
          </a:prstGeom>
          <a:noFill/>
        </p:spPr>
        <p:txBody>
          <a:bodyPr wrap="square" rtlCol="0">
            <a:spAutoFit/>
          </a:bodyPr>
          <a:lstStyle/>
          <a:p>
            <a:pPr algn="ctr"/>
            <a:r>
              <a:rPr lang="en-US" sz="1200" baseline="0" dirty="0" smtClean="0">
                <a:solidFill>
                  <a:schemeClr val="bg1"/>
                </a:solidFill>
              </a:rPr>
              <a:t>© 2016 Springer Publishing Company, LLC.</a:t>
            </a:r>
            <a:endParaRPr lang="en-US" sz="1200" dirty="0">
              <a:solidFill>
                <a:schemeClr val="bg1"/>
              </a:solidFill>
            </a:endParaRPr>
          </a:p>
        </p:txBody>
      </p:sp>
    </p:spTree>
    <p:extLst>
      <p:ext uri="{BB962C8B-B14F-4D97-AF65-F5344CB8AC3E}">
        <p14:creationId xmlns:p14="http://schemas.microsoft.com/office/powerpoint/2010/main" val="421720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00CD317-A6DA-4AEB-ABF2-3D4EC7B5E140}" type="slidenum">
              <a:rPr lang="en-US" smtClean="0"/>
              <a:t>‹#›</a:t>
            </a:fld>
            <a:endParaRPr lang="en-US"/>
          </a:p>
        </p:txBody>
      </p:sp>
      <p:cxnSp>
        <p:nvCxnSpPr>
          <p:cNvPr id="6" name="Straight Connector 5"/>
          <p:cNvCxnSpPr/>
          <p:nvPr userDrawn="1"/>
        </p:nvCxnSpPr>
        <p:spPr>
          <a:xfrm flipH="1">
            <a:off x="0" y="1295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086100" y="6521063"/>
            <a:ext cx="2971800" cy="276999"/>
          </a:xfrm>
          <a:prstGeom prst="rect">
            <a:avLst/>
          </a:prstGeom>
          <a:noFill/>
        </p:spPr>
        <p:txBody>
          <a:bodyPr wrap="square" rtlCol="0">
            <a:spAutoFit/>
          </a:bodyPr>
          <a:lstStyle/>
          <a:p>
            <a:pPr algn="ctr"/>
            <a:r>
              <a:rPr lang="en-US" sz="1200" baseline="0" dirty="0" smtClean="0">
                <a:solidFill>
                  <a:schemeClr val="bg1"/>
                </a:solidFill>
              </a:rPr>
              <a:t>© 2016 Springer Publishing Company, LLC.</a:t>
            </a:r>
            <a:endParaRPr lang="en-US" sz="1200" dirty="0">
              <a:solidFill>
                <a:schemeClr val="bg1"/>
              </a:solidFill>
            </a:endParaRPr>
          </a:p>
        </p:txBody>
      </p:sp>
    </p:spTree>
    <p:extLst>
      <p:ext uri="{BB962C8B-B14F-4D97-AF65-F5344CB8AC3E}">
        <p14:creationId xmlns:p14="http://schemas.microsoft.com/office/powerpoint/2010/main" val="2890007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00CD317-A6DA-4AEB-ABF2-3D4EC7B5E140}" type="slidenum">
              <a:rPr lang="en-US" smtClean="0"/>
              <a:t>‹#›</a:t>
            </a:fld>
            <a:endParaRPr lang="en-US"/>
          </a:p>
        </p:txBody>
      </p:sp>
      <p:sp>
        <p:nvSpPr>
          <p:cNvPr id="6" name="TextBox 5"/>
          <p:cNvSpPr txBox="1"/>
          <p:nvPr userDrawn="1"/>
        </p:nvSpPr>
        <p:spPr>
          <a:xfrm>
            <a:off x="3086100" y="6521063"/>
            <a:ext cx="2971800" cy="276999"/>
          </a:xfrm>
          <a:prstGeom prst="rect">
            <a:avLst/>
          </a:prstGeom>
          <a:noFill/>
        </p:spPr>
        <p:txBody>
          <a:bodyPr wrap="square" rtlCol="0">
            <a:spAutoFit/>
          </a:bodyPr>
          <a:lstStyle/>
          <a:p>
            <a:pPr algn="ctr"/>
            <a:r>
              <a:rPr lang="en-US" sz="1200" baseline="0" dirty="0" smtClean="0">
                <a:solidFill>
                  <a:schemeClr val="bg1"/>
                </a:solidFill>
              </a:rPr>
              <a:t>© 2016 Springer Publishing Company, LLC.</a:t>
            </a:r>
            <a:endParaRPr lang="en-US" sz="1200" dirty="0">
              <a:solidFill>
                <a:schemeClr val="bg1"/>
              </a:solidFill>
            </a:endParaRPr>
          </a:p>
        </p:txBody>
      </p:sp>
    </p:spTree>
    <p:extLst>
      <p:ext uri="{BB962C8B-B14F-4D97-AF65-F5344CB8AC3E}">
        <p14:creationId xmlns:p14="http://schemas.microsoft.com/office/powerpoint/2010/main" val="2407439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2000">
              <a:srgbClr val="009999"/>
            </a:gs>
            <a:gs pos="0">
              <a:srgbClr val="66FF99"/>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934200" y="6477000"/>
            <a:ext cx="2133600" cy="365125"/>
          </a:xfrm>
          <a:prstGeom prst="rect">
            <a:avLst/>
          </a:prstGeom>
        </p:spPr>
        <p:txBody>
          <a:bodyPr vert="horz" lIns="91440" tIns="45720" rIns="91440" bIns="45720" rtlCol="0" anchor="ctr"/>
          <a:lstStyle>
            <a:lvl1pPr algn="r">
              <a:defRPr sz="1200">
                <a:solidFill>
                  <a:schemeClr val="bg1"/>
                </a:solidFill>
              </a:defRPr>
            </a:lvl1pPr>
          </a:lstStyle>
          <a:p>
            <a:fld id="{D00CD317-A6DA-4AEB-ABF2-3D4EC7B5E140}" type="slidenum">
              <a:rPr lang="en-US" smtClean="0"/>
              <a:pPr/>
              <a:t>‹#›</a:t>
            </a:fld>
            <a:endParaRPr lang="en-US" dirty="0"/>
          </a:p>
        </p:txBody>
      </p:sp>
    </p:spTree>
    <p:extLst>
      <p:ext uri="{BB962C8B-B14F-4D97-AF65-F5344CB8AC3E}">
        <p14:creationId xmlns:p14="http://schemas.microsoft.com/office/powerpoint/2010/main" val="818090508"/>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ctr" defTabSz="914400" rtl="0" eaLnBrk="1" latinLnBrk="0" hangingPunct="1">
        <a:spcBef>
          <a:spcPct val="0"/>
        </a:spcBef>
        <a:buNone/>
        <a:defRPr sz="48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ts val="12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ts val="1200"/>
        </a:spcBef>
        <a:buFont typeface="Arial" panose="020B0604020202020204" pitchFamily="34" charset="0"/>
        <a:buChar char="–"/>
        <a:defRPr sz="2800" kern="120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spcBef>
          <a:spcPts val="1200"/>
        </a:spcBef>
        <a:buFont typeface="Arial" panose="020B0604020202020204" pitchFamily="34" charset="0"/>
        <a:buChar char="•"/>
        <a:defRPr sz="2400" kern="120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spcBef>
          <a:spcPts val="1200"/>
        </a:spcBef>
        <a:buFont typeface="Arial" panose="020B0604020202020204" pitchFamily="34" charset="0"/>
        <a:buChar char="–"/>
        <a:defRPr sz="2000" kern="120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spcBef>
          <a:spcPts val="1200"/>
        </a:spcBef>
        <a:buFont typeface="Arial" panose="020B0604020202020204" pitchFamily="34" charset="0"/>
        <a:buChar char="»"/>
        <a:defRPr sz="200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828800"/>
            <a:ext cx="7772400" cy="1470025"/>
          </a:xfrm>
        </p:spPr>
        <p:txBody>
          <a:bodyPr>
            <a:noAutofit/>
          </a:bodyPr>
          <a:lstStyle/>
          <a:p>
            <a:r>
              <a:rPr lang="en-US" sz="7200" dirty="0" smtClean="0"/>
              <a:t>NURSING INFORMATICS</a:t>
            </a:r>
            <a:endParaRPr lang="en-US" sz="7200" dirty="0"/>
          </a:p>
        </p:txBody>
      </p:sp>
      <p:sp>
        <p:nvSpPr>
          <p:cNvPr id="3" name="Subtitle 2"/>
          <p:cNvSpPr>
            <a:spLocks noGrp="1"/>
          </p:cNvSpPr>
          <p:nvPr>
            <p:ph type="subTitle" idx="1"/>
          </p:nvPr>
        </p:nvSpPr>
        <p:spPr>
          <a:xfrm>
            <a:off x="838200" y="3733800"/>
            <a:ext cx="7543800" cy="1524000"/>
          </a:xfrm>
        </p:spPr>
        <p:txBody>
          <a:bodyPr>
            <a:normAutofit/>
          </a:bodyPr>
          <a:lstStyle/>
          <a:p>
            <a:r>
              <a:rPr lang="en-US" sz="4400" dirty="0" smtClean="0"/>
              <a:t>FOR THE ADVANCED </a:t>
            </a:r>
            <a:br>
              <a:rPr lang="en-US" sz="4400" dirty="0" smtClean="0"/>
            </a:br>
            <a:r>
              <a:rPr lang="en-US" sz="4400" dirty="0" smtClean="0"/>
              <a:t>PRACTICE NURSE</a:t>
            </a:r>
            <a:endParaRPr lang="en-US" sz="4400" dirty="0"/>
          </a:p>
        </p:txBody>
      </p:sp>
      <p:sp>
        <p:nvSpPr>
          <p:cNvPr id="5" name="TextBox 4"/>
          <p:cNvSpPr txBox="1"/>
          <p:nvPr/>
        </p:nvSpPr>
        <p:spPr>
          <a:xfrm>
            <a:off x="5791200" y="265093"/>
            <a:ext cx="3200400" cy="954107"/>
          </a:xfrm>
          <a:prstGeom prst="rect">
            <a:avLst/>
          </a:prstGeom>
          <a:noFill/>
        </p:spPr>
        <p:txBody>
          <a:bodyPr wrap="square" rtlCol="0">
            <a:spAutoFit/>
          </a:bodyPr>
          <a:lstStyle/>
          <a:p>
            <a:pPr algn="r"/>
            <a:r>
              <a:rPr lang="en-US" sz="2800" i="1" dirty="0" smtClean="0">
                <a:solidFill>
                  <a:schemeClr val="bg1"/>
                </a:solidFill>
                <a:effectLst>
                  <a:outerShdw blurRad="38100" dist="38100" dir="2700000" algn="tl">
                    <a:srgbClr val="000000">
                      <a:alpha val="43137"/>
                    </a:srgbClr>
                  </a:outerShdw>
                </a:effectLst>
              </a:rPr>
              <a:t>Susan McBride</a:t>
            </a:r>
          </a:p>
          <a:p>
            <a:pPr algn="r"/>
            <a:r>
              <a:rPr lang="en-US" sz="2800" i="1" dirty="0" smtClean="0">
                <a:solidFill>
                  <a:schemeClr val="bg1"/>
                </a:solidFill>
                <a:effectLst>
                  <a:outerShdw blurRad="38100" dist="38100" dir="2700000" algn="tl">
                    <a:srgbClr val="000000">
                      <a:alpha val="43137"/>
                    </a:srgbClr>
                  </a:outerShdw>
                </a:effectLst>
              </a:rPr>
              <a:t>Mari </a:t>
            </a:r>
            <a:r>
              <a:rPr lang="en-US" sz="2800" i="1" dirty="0" err="1" smtClean="0">
                <a:solidFill>
                  <a:schemeClr val="bg1"/>
                </a:solidFill>
                <a:effectLst>
                  <a:outerShdw blurRad="38100" dist="38100" dir="2700000" algn="tl">
                    <a:srgbClr val="000000">
                      <a:alpha val="43137"/>
                    </a:srgbClr>
                  </a:outerShdw>
                </a:effectLst>
              </a:rPr>
              <a:t>Tietze</a:t>
            </a:r>
            <a:endParaRPr lang="en-US" sz="2800" i="1" dirty="0">
              <a:solidFill>
                <a:schemeClr val="bg1"/>
              </a:solidFill>
              <a:effectLst>
                <a:outerShdw blurRad="38100" dist="38100" dir="2700000" algn="tl">
                  <a:srgbClr val="000000">
                    <a:alpha val="43137"/>
                  </a:srgbClr>
                </a:outerShdw>
              </a:effectLst>
            </a:endParaRPr>
          </a:p>
        </p:txBody>
      </p:sp>
      <p:sp>
        <p:nvSpPr>
          <p:cNvPr id="6" name="TextBox 5"/>
          <p:cNvSpPr txBox="1"/>
          <p:nvPr/>
        </p:nvSpPr>
        <p:spPr>
          <a:xfrm>
            <a:off x="609600" y="762000"/>
            <a:ext cx="5562600" cy="461665"/>
          </a:xfrm>
          <a:prstGeom prst="rect">
            <a:avLst/>
          </a:prstGeom>
          <a:noFill/>
        </p:spPr>
        <p:txBody>
          <a:bodyPr wrap="square" rtlCol="0">
            <a:spAutoFit/>
          </a:bodyPr>
          <a:lstStyle/>
          <a:p>
            <a:r>
              <a:rPr lang="en-US" sz="2400" i="1" dirty="0" smtClean="0">
                <a:solidFill>
                  <a:schemeClr val="bg1"/>
                </a:solidFill>
                <a:effectLst>
                  <a:outerShdw blurRad="38100" dist="38100" dir="2700000" algn="tl">
                    <a:srgbClr val="000000">
                      <a:alpha val="43137"/>
                    </a:srgbClr>
                  </a:outerShdw>
                </a:effectLst>
              </a:rPr>
              <a:t>PowerPoint slides  to accompany…</a:t>
            </a:r>
            <a:endParaRPr lang="en-US" sz="2400" i="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0" y="5334000"/>
            <a:ext cx="5181600" cy="954107"/>
          </a:xfrm>
          <a:prstGeom prst="rect">
            <a:avLst/>
          </a:prstGeom>
          <a:noFill/>
        </p:spPr>
        <p:txBody>
          <a:bodyPr wrap="square" rtlCol="0">
            <a:spAutoFit/>
          </a:bodyPr>
          <a:lstStyle/>
          <a:p>
            <a:pPr algn="r"/>
            <a:r>
              <a:rPr lang="en-US" sz="2800" i="1" dirty="0" smtClean="0">
                <a:solidFill>
                  <a:schemeClr val="bg1"/>
                </a:solidFill>
                <a:effectLst>
                  <a:outerShdw blurRad="38100" dist="38100" dir="2700000" algn="tl">
                    <a:srgbClr val="000000">
                      <a:alpha val="43137"/>
                    </a:srgbClr>
                  </a:outerShdw>
                </a:effectLst>
              </a:rPr>
              <a:t>Patient Safety, Quality, Outcomes, and </a:t>
            </a:r>
            <a:r>
              <a:rPr lang="en-US" sz="2800" i="1" dirty="0" err="1" smtClean="0">
                <a:solidFill>
                  <a:schemeClr val="bg1"/>
                </a:solidFill>
                <a:effectLst>
                  <a:outerShdw blurRad="38100" dist="38100" dir="2700000" algn="tl">
                    <a:srgbClr val="000000">
                      <a:alpha val="43137"/>
                    </a:srgbClr>
                  </a:outerShdw>
                </a:effectLst>
              </a:rPr>
              <a:t>Interprofessionalism</a:t>
            </a:r>
            <a:endParaRPr lang="en-US" sz="28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82317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HITECH Act</a:t>
            </a:r>
            <a:endParaRPr lang="en-US" dirty="0"/>
          </a:p>
        </p:txBody>
      </p:sp>
      <p:sp>
        <p:nvSpPr>
          <p:cNvPr id="3" name="Content Placeholder 2"/>
          <p:cNvSpPr>
            <a:spLocks noGrp="1"/>
          </p:cNvSpPr>
          <p:nvPr>
            <p:ph idx="1"/>
          </p:nvPr>
        </p:nvSpPr>
        <p:spPr/>
        <p:txBody>
          <a:bodyPr>
            <a:normAutofit/>
          </a:bodyPr>
          <a:lstStyle/>
          <a:p>
            <a:r>
              <a:rPr lang="en-US" dirty="0" smtClean="0"/>
              <a:t>Three phases of meaningful use (MU)</a:t>
            </a:r>
          </a:p>
          <a:p>
            <a:pPr lvl="1"/>
            <a:r>
              <a:rPr lang="en-US" dirty="0" smtClean="0"/>
              <a:t>Phase one: Implement a certified EHRs meeting basic requirements </a:t>
            </a:r>
          </a:p>
          <a:p>
            <a:pPr lvl="1"/>
            <a:r>
              <a:rPr lang="en-US" dirty="0" smtClean="0"/>
              <a:t>Phase two : Consumer engagement and increases the capture and exchange of data</a:t>
            </a:r>
          </a:p>
          <a:p>
            <a:pPr lvl="1"/>
            <a:r>
              <a:rPr lang="en-US" dirty="0" smtClean="0"/>
              <a:t>Phase three: Capture and exchange more structured data, support population health management, measure outcomes, and maintain patient-centered care</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t>10</a:t>
            </a:fld>
            <a:endParaRPr lang="en-US"/>
          </a:p>
        </p:txBody>
      </p:sp>
    </p:spTree>
    <p:extLst>
      <p:ext uri="{BB962C8B-B14F-4D97-AF65-F5344CB8AC3E}">
        <p14:creationId xmlns:p14="http://schemas.microsoft.com/office/powerpoint/2010/main" val="1984856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EHR Incentive Program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Individual programs for Medicaid or Medicare</a:t>
            </a:r>
          </a:p>
          <a:p>
            <a:r>
              <a:rPr lang="en-US" dirty="0" smtClean="0"/>
              <a:t>Programs reward health care providers for adopting, implementing, and meaningfully utilizing a certified HER</a:t>
            </a:r>
          </a:p>
          <a:p>
            <a:r>
              <a:rPr lang="en-US" dirty="0" smtClean="0"/>
              <a:t>Provider can be enrolled in either a Medicaid or Medicare incentive program but not both</a:t>
            </a:r>
          </a:p>
          <a:p>
            <a:r>
              <a:rPr lang="en-US" dirty="0" smtClean="0"/>
              <a:t>Nurse practitioners are used within the Medicaid program</a:t>
            </a:r>
          </a:p>
          <a:p>
            <a:r>
              <a:rPr lang="en-US" dirty="0" smtClean="0"/>
              <a:t>Hospitals can enroll in both programs</a:t>
            </a:r>
          </a:p>
          <a:p>
            <a:pPr lvl="1"/>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t>11</a:t>
            </a:fld>
            <a:endParaRPr lang="en-US"/>
          </a:p>
        </p:txBody>
      </p:sp>
    </p:spTree>
    <p:extLst>
      <p:ext uri="{BB962C8B-B14F-4D97-AF65-F5344CB8AC3E}">
        <p14:creationId xmlns:p14="http://schemas.microsoft.com/office/powerpoint/2010/main" val="3646754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EHR Incentive Program (cont)</a:t>
            </a:r>
            <a:endParaRPr lang="en-US" dirty="0"/>
          </a:p>
        </p:txBody>
      </p:sp>
      <p:sp>
        <p:nvSpPr>
          <p:cNvPr id="3" name="Content Placeholder 2"/>
          <p:cNvSpPr>
            <a:spLocks noGrp="1"/>
          </p:cNvSpPr>
          <p:nvPr>
            <p:ph idx="1"/>
          </p:nvPr>
        </p:nvSpPr>
        <p:spPr/>
        <p:txBody>
          <a:bodyPr/>
          <a:lstStyle/>
          <a:p>
            <a:r>
              <a:rPr lang="en-US" smtClean="0"/>
              <a:t>EHR vendors must develop products according to specific criteria in order to be certified</a:t>
            </a:r>
          </a:p>
          <a:p>
            <a:r>
              <a:rPr lang="en-US" smtClean="0"/>
              <a:t>Providers must adhere to specific criteria to meet meaningful use</a:t>
            </a:r>
          </a:p>
          <a:p>
            <a:r>
              <a:rPr lang="en-US" smtClean="0"/>
              <a:t>Penalties will occur for providers who fail to adopt EHRs or fail to meet meaningful use</a:t>
            </a:r>
          </a:p>
          <a:p>
            <a:r>
              <a:rPr lang="en-US" smtClean="0"/>
              <a:t>Cornerstone of meaningful use is patient engagement</a:t>
            </a:r>
            <a:endParaRPr lang="en-US" dirty="0" smtClean="0"/>
          </a:p>
        </p:txBody>
      </p:sp>
      <p:sp>
        <p:nvSpPr>
          <p:cNvPr id="4" name="Slide Number Placeholder 3"/>
          <p:cNvSpPr>
            <a:spLocks noGrp="1"/>
          </p:cNvSpPr>
          <p:nvPr>
            <p:ph type="sldNum" sz="quarter" idx="12"/>
          </p:nvPr>
        </p:nvSpPr>
        <p:spPr/>
        <p:txBody>
          <a:bodyPr/>
          <a:lstStyle/>
          <a:p>
            <a:fld id="{D00CD317-A6DA-4AEB-ABF2-3D4EC7B5E140}" type="slidenum">
              <a:rPr lang="en-US" smtClean="0"/>
              <a:pPr/>
              <a:t>12</a:t>
            </a:fld>
            <a:endParaRPr lang="en-US"/>
          </a:p>
        </p:txBody>
      </p:sp>
    </p:spTree>
    <p:extLst>
      <p:ext uri="{BB962C8B-B14F-4D97-AF65-F5344CB8AC3E}">
        <p14:creationId xmlns:p14="http://schemas.microsoft.com/office/powerpoint/2010/main" val="2794783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Nurses’ Role in Health Care Reform</a:t>
            </a:r>
            <a:endParaRPr lang="en-US" dirty="0"/>
          </a:p>
        </p:txBody>
      </p:sp>
      <p:sp>
        <p:nvSpPr>
          <p:cNvPr id="3" name="Content Placeholder 2"/>
          <p:cNvSpPr>
            <a:spLocks noGrp="1"/>
          </p:cNvSpPr>
          <p:nvPr>
            <p:ph idx="1"/>
          </p:nvPr>
        </p:nvSpPr>
        <p:spPr/>
        <p:txBody>
          <a:bodyPr>
            <a:normAutofit lnSpcReduction="10000"/>
          </a:bodyPr>
          <a:lstStyle/>
          <a:p>
            <a:r>
              <a:rPr lang="en-US" dirty="0" smtClean="0"/>
              <a:t>Expanded use of advanced practice registered nurses and technology to support patient engagement are predictors of success</a:t>
            </a:r>
          </a:p>
          <a:p>
            <a:r>
              <a:rPr lang="en-US" dirty="0" smtClean="0"/>
              <a:t>Components for reformation of health care delivery:</a:t>
            </a:r>
          </a:p>
          <a:p>
            <a:pPr lvl="1"/>
            <a:r>
              <a:rPr lang="en-US" dirty="0" smtClean="0"/>
              <a:t>Technology for lowering cost and improving safety</a:t>
            </a:r>
          </a:p>
          <a:p>
            <a:pPr lvl="1"/>
            <a:r>
              <a:rPr lang="en-US" dirty="0" smtClean="0"/>
              <a:t>Assurance of patient safety and quality in a technology-driven environment</a:t>
            </a:r>
          </a:p>
          <a:p>
            <a:pPr lvl="1"/>
            <a:r>
              <a:rPr lang="en-US" dirty="0" smtClean="0"/>
              <a:t>Nursing’s diverse role as HIT advances</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t>13</a:t>
            </a:fld>
            <a:endParaRPr lang="en-US"/>
          </a:p>
        </p:txBody>
      </p:sp>
    </p:spTree>
    <p:extLst>
      <p:ext uri="{BB962C8B-B14F-4D97-AF65-F5344CB8AC3E}">
        <p14:creationId xmlns:p14="http://schemas.microsoft.com/office/powerpoint/2010/main" val="2673629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4000" dirty="0" smtClean="0"/>
              <a:t>Technology for Lowering Costs and Improving Safety</a:t>
            </a:r>
            <a:endParaRPr lang="en-US" sz="4000" dirty="0"/>
          </a:p>
        </p:txBody>
      </p:sp>
      <p:sp>
        <p:nvSpPr>
          <p:cNvPr id="3" name="Content Placeholder 2"/>
          <p:cNvSpPr>
            <a:spLocks noGrp="1"/>
          </p:cNvSpPr>
          <p:nvPr>
            <p:ph idx="1"/>
          </p:nvPr>
        </p:nvSpPr>
        <p:spPr/>
        <p:txBody>
          <a:bodyPr/>
          <a:lstStyle/>
          <a:p>
            <a:r>
              <a:rPr lang="en-US" dirty="0" smtClean="0"/>
              <a:t>Although studies have been conducted to prove technology lowers costs and improves patient safety the studies have been inconclusive</a:t>
            </a:r>
          </a:p>
          <a:p>
            <a:r>
              <a:rPr lang="en-US" dirty="0" smtClean="0"/>
              <a:t>Additional studies are needed to substantiate the benefits to patient care</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t>14</a:t>
            </a:fld>
            <a:endParaRPr lang="en-US"/>
          </a:p>
        </p:txBody>
      </p:sp>
    </p:spTree>
    <p:extLst>
      <p:ext uri="{BB962C8B-B14F-4D97-AF65-F5344CB8AC3E}">
        <p14:creationId xmlns:p14="http://schemas.microsoft.com/office/powerpoint/2010/main" val="2409132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4000" dirty="0" smtClean="0"/>
              <a:t>Patient Safety and Quality in</a:t>
            </a:r>
            <a:br>
              <a:rPr lang="en-US" sz="4000" dirty="0" smtClean="0"/>
            </a:br>
            <a:r>
              <a:rPr lang="en-US" sz="4000" dirty="0" smtClean="0"/>
              <a:t>Technology-Driven Environments</a:t>
            </a:r>
            <a:endParaRPr lang="en-US" sz="4000" dirty="0"/>
          </a:p>
        </p:txBody>
      </p:sp>
      <p:sp>
        <p:nvSpPr>
          <p:cNvPr id="3" name="Content Placeholder 2"/>
          <p:cNvSpPr>
            <a:spLocks noGrp="1"/>
          </p:cNvSpPr>
          <p:nvPr>
            <p:ph idx="1"/>
          </p:nvPr>
        </p:nvSpPr>
        <p:spPr/>
        <p:txBody>
          <a:bodyPr/>
          <a:lstStyle/>
          <a:p>
            <a:r>
              <a:rPr lang="en-US" smtClean="0"/>
              <a:t>Rapid deployment of technology in health care environment can inadvertently cause patient harm</a:t>
            </a:r>
          </a:p>
          <a:p>
            <a:r>
              <a:rPr lang="en-US" smtClean="0"/>
              <a:t>The Department of Health and Human Service’s book should be used as a guide to implement safe HIT systems for better care</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15</a:t>
            </a:fld>
            <a:endParaRPr lang="en-US"/>
          </a:p>
        </p:txBody>
      </p:sp>
    </p:spTree>
    <p:extLst>
      <p:ext uri="{BB962C8B-B14F-4D97-AF65-F5344CB8AC3E}">
        <p14:creationId xmlns:p14="http://schemas.microsoft.com/office/powerpoint/2010/main" val="3651637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Nursing’s Diverse Role in HIT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Nursing informatics recognized as a specialty with the American Nurses Association</a:t>
            </a:r>
          </a:p>
          <a:p>
            <a:r>
              <a:rPr lang="en-US" dirty="0" smtClean="0"/>
              <a:t>Definition of nursing informatics has been revised</a:t>
            </a:r>
          </a:p>
          <a:p>
            <a:r>
              <a:rPr lang="en-US" dirty="0" smtClean="0"/>
              <a:t>Research is needed that shows the relationship between nursing informatics, patient safety, and health care–associated costs</a:t>
            </a:r>
          </a:p>
          <a:p>
            <a:r>
              <a:rPr lang="en-US" dirty="0" smtClean="0"/>
              <a:t>Informatics nurses should be involved in the development of EHR products and integration of the EHR with the flow of direct patient care</a:t>
            </a:r>
          </a:p>
          <a:p>
            <a:r>
              <a:rPr lang="en-US" dirty="0" smtClean="0"/>
              <a:t>Advanced practice nurses will be involved with primary care to patients gained from the expansion of affordable health care</a:t>
            </a:r>
          </a:p>
        </p:txBody>
      </p:sp>
      <p:sp>
        <p:nvSpPr>
          <p:cNvPr id="4" name="Slide Number Placeholder 3"/>
          <p:cNvSpPr>
            <a:spLocks noGrp="1"/>
          </p:cNvSpPr>
          <p:nvPr>
            <p:ph type="sldNum" sz="quarter" idx="12"/>
          </p:nvPr>
        </p:nvSpPr>
        <p:spPr/>
        <p:txBody>
          <a:bodyPr/>
          <a:lstStyle/>
          <a:p>
            <a:fld id="{D00CD317-A6DA-4AEB-ABF2-3D4EC7B5E140}" type="slidenum">
              <a:rPr lang="en-US" smtClean="0"/>
              <a:t>16</a:t>
            </a:fld>
            <a:endParaRPr lang="en-US"/>
          </a:p>
        </p:txBody>
      </p:sp>
    </p:spTree>
    <p:extLst>
      <p:ext uri="{BB962C8B-B14F-4D97-AF65-F5344CB8AC3E}">
        <p14:creationId xmlns:p14="http://schemas.microsoft.com/office/powerpoint/2010/main" val="75058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4000" dirty="0" smtClean="0"/>
              <a:t>Nursing Education for Healthcare Informatics Model</a:t>
            </a:r>
            <a:endParaRPr lang="en-US" sz="4000" dirty="0"/>
          </a:p>
        </p:txBody>
      </p:sp>
      <p:sp>
        <p:nvSpPr>
          <p:cNvPr id="3" name="Content Placeholder 2"/>
          <p:cNvSpPr>
            <a:spLocks noGrp="1"/>
          </p:cNvSpPr>
          <p:nvPr>
            <p:ph idx="1"/>
          </p:nvPr>
        </p:nvSpPr>
        <p:spPr/>
        <p:txBody>
          <a:bodyPr/>
          <a:lstStyle/>
          <a:p>
            <a:r>
              <a:rPr lang="en-US" dirty="0"/>
              <a:t>F</a:t>
            </a:r>
            <a:r>
              <a:rPr lang="en-US" dirty="0" smtClean="0"/>
              <a:t>ramework is targeted to advanced practice care delivery</a:t>
            </a:r>
          </a:p>
          <a:p>
            <a:r>
              <a:rPr lang="en-US" dirty="0" smtClean="0"/>
              <a:t>Composed of three main content domains</a:t>
            </a:r>
          </a:p>
          <a:p>
            <a:pPr lvl="1"/>
            <a:r>
              <a:rPr lang="en-US" dirty="0"/>
              <a:t>P</a:t>
            </a:r>
            <a:r>
              <a:rPr lang="en-US" dirty="0" smtClean="0"/>
              <a:t>oint-of-care technology</a:t>
            </a:r>
          </a:p>
          <a:p>
            <a:pPr lvl="1"/>
            <a:r>
              <a:rPr lang="en-US" dirty="0" smtClean="0"/>
              <a:t>Data management and analytics</a:t>
            </a:r>
          </a:p>
          <a:p>
            <a:pPr lvl="1"/>
            <a:r>
              <a:rPr lang="en-US" dirty="0" smtClean="0"/>
              <a:t>Patient safety/quality and population health</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t>17</a:t>
            </a:fld>
            <a:endParaRPr lang="en-US"/>
          </a:p>
        </p:txBody>
      </p:sp>
    </p:spTree>
    <p:extLst>
      <p:ext uri="{BB962C8B-B14F-4D97-AF65-F5344CB8AC3E}">
        <p14:creationId xmlns:p14="http://schemas.microsoft.com/office/powerpoint/2010/main" val="1808394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Point-of-Care Technology</a:t>
            </a:r>
            <a:endParaRPr lang="en-US" dirty="0"/>
          </a:p>
        </p:txBody>
      </p:sp>
      <p:sp>
        <p:nvSpPr>
          <p:cNvPr id="3" name="Content Placeholder 2"/>
          <p:cNvSpPr>
            <a:spLocks noGrp="1"/>
          </p:cNvSpPr>
          <p:nvPr>
            <p:ph idx="1"/>
          </p:nvPr>
        </p:nvSpPr>
        <p:spPr/>
        <p:txBody>
          <a:bodyPr>
            <a:normAutofit/>
          </a:bodyPr>
          <a:lstStyle/>
          <a:p>
            <a:r>
              <a:rPr lang="en-US" dirty="0" smtClean="0"/>
              <a:t>Use of technology in patient care delivery</a:t>
            </a:r>
          </a:p>
          <a:p>
            <a:r>
              <a:rPr lang="en-US" dirty="0" smtClean="0"/>
              <a:t>Includes technology where data that is transformed to information is gathered as part of the technology such as the EHR</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t>18</a:t>
            </a:fld>
            <a:endParaRPr lang="en-US"/>
          </a:p>
        </p:txBody>
      </p:sp>
    </p:spTree>
    <p:extLst>
      <p:ext uri="{BB962C8B-B14F-4D97-AF65-F5344CB8AC3E}">
        <p14:creationId xmlns:p14="http://schemas.microsoft.com/office/powerpoint/2010/main" val="3991294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 and Analytics</a:t>
            </a:r>
            <a:endParaRPr lang="en-US" dirty="0"/>
          </a:p>
        </p:txBody>
      </p:sp>
      <p:sp>
        <p:nvSpPr>
          <p:cNvPr id="3" name="Content Placeholder 2"/>
          <p:cNvSpPr>
            <a:spLocks noGrp="1"/>
          </p:cNvSpPr>
          <p:nvPr>
            <p:ph idx="1"/>
          </p:nvPr>
        </p:nvSpPr>
        <p:spPr/>
        <p:txBody>
          <a:bodyPr>
            <a:normAutofit/>
          </a:bodyPr>
          <a:lstStyle/>
          <a:p>
            <a:r>
              <a:rPr lang="en-US" dirty="0" smtClean="0"/>
              <a:t>Relates to the first content domain</a:t>
            </a:r>
          </a:p>
          <a:p>
            <a:r>
              <a:rPr lang="en-US" dirty="0" smtClean="0"/>
              <a:t>Reflects applied information management tools to transform data and information into improved health care delivery</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t>19</a:t>
            </a:fld>
            <a:endParaRPr lang="en-US"/>
          </a:p>
        </p:txBody>
      </p:sp>
    </p:spTree>
    <p:extLst>
      <p:ext uri="{BB962C8B-B14F-4D97-AF65-F5344CB8AC3E}">
        <p14:creationId xmlns:p14="http://schemas.microsoft.com/office/powerpoint/2010/main" val="149467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438400"/>
            <a:ext cx="8001000" cy="2667000"/>
          </a:xfrm>
        </p:spPr>
        <p:txBody>
          <a:bodyPr/>
          <a:lstStyle/>
          <a:p>
            <a:r>
              <a:rPr lang="en-US" sz="4800" dirty="0" smtClean="0"/>
              <a:t>Introduction to the</a:t>
            </a:r>
            <a:r>
              <a:rPr lang="en-US" sz="4800" dirty="0"/>
              <a:t/>
            </a:r>
            <a:br>
              <a:rPr lang="en-US" sz="4800" dirty="0"/>
            </a:br>
            <a:r>
              <a:rPr lang="en-US" sz="4800" dirty="0"/>
              <a:t>National Health Information</a:t>
            </a:r>
            <a:br>
              <a:rPr lang="en-US" sz="4800" dirty="0"/>
            </a:br>
            <a:r>
              <a:rPr lang="en-US" sz="4800" dirty="0"/>
              <a:t>Technology </a:t>
            </a:r>
            <a:r>
              <a:rPr lang="en-US" sz="4800" dirty="0" smtClean="0"/>
              <a:t>Strategy</a:t>
            </a:r>
            <a:endParaRPr lang="en-US" sz="4800" dirty="0"/>
          </a:p>
        </p:txBody>
      </p:sp>
      <p:sp>
        <p:nvSpPr>
          <p:cNvPr id="3" name="Subtitle 2"/>
          <p:cNvSpPr>
            <a:spLocks noGrp="1"/>
          </p:cNvSpPr>
          <p:nvPr>
            <p:ph type="subTitle" idx="1"/>
          </p:nvPr>
        </p:nvSpPr>
        <p:spPr/>
        <p:txBody>
          <a:bodyPr/>
          <a:lstStyle/>
          <a:p>
            <a:r>
              <a:rPr lang="en-US" dirty="0" smtClean="0"/>
              <a:t>Section 1</a:t>
            </a:r>
            <a:endParaRPr lang="en-US" dirty="0"/>
          </a:p>
        </p:txBody>
      </p:sp>
    </p:spTree>
    <p:extLst>
      <p:ext uri="{BB962C8B-B14F-4D97-AF65-F5344CB8AC3E}">
        <p14:creationId xmlns:p14="http://schemas.microsoft.com/office/powerpoint/2010/main" val="1258676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4000" dirty="0" smtClean="0"/>
              <a:t>Patient Safety/Quality and </a:t>
            </a:r>
            <a:r>
              <a:rPr lang="en-US" sz="4000" dirty="0" smtClean="0"/>
              <a:t/>
            </a:r>
            <a:br>
              <a:rPr lang="en-US" sz="4000" dirty="0" smtClean="0"/>
            </a:br>
            <a:r>
              <a:rPr lang="en-US" sz="4000" dirty="0" smtClean="0"/>
              <a:t>Population </a:t>
            </a:r>
            <a:r>
              <a:rPr lang="en-US" sz="4000" dirty="0" smtClean="0"/>
              <a:t>Health</a:t>
            </a:r>
            <a:endParaRPr lang="en-US" sz="4000" dirty="0"/>
          </a:p>
        </p:txBody>
      </p:sp>
      <p:sp>
        <p:nvSpPr>
          <p:cNvPr id="3" name="Content Placeholder 2"/>
          <p:cNvSpPr>
            <a:spLocks noGrp="1"/>
          </p:cNvSpPr>
          <p:nvPr>
            <p:ph idx="1"/>
          </p:nvPr>
        </p:nvSpPr>
        <p:spPr/>
        <p:txBody>
          <a:bodyPr>
            <a:normAutofit/>
          </a:bodyPr>
          <a:lstStyle/>
          <a:p>
            <a:r>
              <a:rPr lang="en-US" dirty="0" smtClean="0"/>
              <a:t>Relates to the second content domain of the NEHI framework</a:t>
            </a:r>
          </a:p>
          <a:p>
            <a:r>
              <a:rPr lang="en-US" dirty="0" smtClean="0"/>
              <a:t>Reflects quality improvement tools applied to individuals, as well as to public health initiatives</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t>20</a:t>
            </a:fld>
            <a:endParaRPr lang="en-US"/>
          </a:p>
        </p:txBody>
      </p:sp>
    </p:spTree>
    <p:extLst>
      <p:ext uri="{BB962C8B-B14F-4D97-AF65-F5344CB8AC3E}">
        <p14:creationId xmlns:p14="http://schemas.microsoft.com/office/powerpoint/2010/main" val="2047287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Organization</a:t>
            </a:r>
            <a:endParaRPr lang="en-US" dirty="0"/>
          </a:p>
        </p:txBody>
      </p:sp>
      <p:sp>
        <p:nvSpPr>
          <p:cNvPr id="3" name="Content Placeholder 2"/>
          <p:cNvSpPr>
            <a:spLocks noGrp="1"/>
          </p:cNvSpPr>
          <p:nvPr>
            <p:ph idx="1"/>
          </p:nvPr>
        </p:nvSpPr>
        <p:spPr/>
        <p:txBody>
          <a:bodyPr/>
          <a:lstStyle/>
          <a:p>
            <a:r>
              <a:rPr lang="en-US" smtClean="0"/>
              <a:t>Organized </a:t>
            </a:r>
            <a:r>
              <a:rPr lang="en-US" dirty="0" smtClean="0"/>
              <a:t>according to the NEHI framework</a:t>
            </a:r>
          </a:p>
          <a:p>
            <a:r>
              <a:rPr lang="en-US" dirty="0" smtClean="0"/>
              <a:t>Includes a final section on new and emerging technologies</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t>21</a:t>
            </a:fld>
            <a:endParaRPr lang="en-US"/>
          </a:p>
        </p:txBody>
      </p:sp>
    </p:spTree>
    <p:extLst>
      <p:ext uri="{BB962C8B-B14F-4D97-AF65-F5344CB8AC3E}">
        <p14:creationId xmlns:p14="http://schemas.microsoft.com/office/powerpoint/2010/main" val="938152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0"/>
            <a:ext cx="8077200" cy="2667000"/>
          </a:xfrm>
        </p:spPr>
        <p:txBody>
          <a:bodyPr/>
          <a:lstStyle/>
          <a:p>
            <a:r>
              <a:rPr lang="en-US" sz="4800" dirty="0" smtClean="0"/>
              <a:t>Introduction to Health Information Technology in a Policy and Regulatory Environment</a:t>
            </a:r>
            <a:endParaRPr lang="en-US" sz="4800" dirty="0"/>
          </a:p>
        </p:txBody>
      </p:sp>
      <p:sp>
        <p:nvSpPr>
          <p:cNvPr id="3" name="Subtitle 2"/>
          <p:cNvSpPr>
            <a:spLocks noGrp="1"/>
          </p:cNvSpPr>
          <p:nvPr>
            <p:ph type="subTitle" idx="1"/>
          </p:nvPr>
        </p:nvSpPr>
        <p:spPr/>
        <p:txBody>
          <a:bodyPr/>
          <a:lstStyle/>
          <a:p>
            <a:r>
              <a:rPr lang="en-US" smtClean="0"/>
              <a:t>Chapter 1</a:t>
            </a:r>
            <a:endParaRPr lang="en-US" dirty="0"/>
          </a:p>
        </p:txBody>
      </p:sp>
    </p:spTree>
    <p:extLst>
      <p:ext uri="{BB962C8B-B14F-4D97-AF65-F5344CB8AC3E}">
        <p14:creationId xmlns:p14="http://schemas.microsoft.com/office/powerpoint/2010/main" val="3439879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Learning Outcomes</a:t>
            </a:r>
            <a:endParaRPr lang="en-US" dirty="0"/>
          </a:p>
        </p:txBody>
      </p:sp>
      <p:sp>
        <p:nvSpPr>
          <p:cNvPr id="5" name="Content Placeholder 4"/>
          <p:cNvSpPr>
            <a:spLocks noGrp="1"/>
          </p:cNvSpPr>
          <p:nvPr>
            <p:ph idx="1"/>
          </p:nvPr>
        </p:nvSpPr>
        <p:spPr/>
        <p:txBody>
          <a:bodyPr>
            <a:normAutofit fontScale="77500" lnSpcReduction="20000"/>
          </a:bodyPr>
          <a:lstStyle/>
          <a:p>
            <a:r>
              <a:rPr lang="en-US" smtClean="0"/>
              <a:t>Provide explanation of the national agenda for transformation of the health care system.</a:t>
            </a:r>
          </a:p>
          <a:p>
            <a:r>
              <a:rPr lang="en-US" smtClean="0"/>
              <a:t>Explain why technology is essential to driving down costs and improving quality.</a:t>
            </a:r>
          </a:p>
          <a:p>
            <a:r>
              <a:rPr lang="en-US" smtClean="0"/>
              <a:t>Outline key components of regulation and policy driving the change underway in the U.S. health care system.</a:t>
            </a:r>
          </a:p>
          <a:p>
            <a:r>
              <a:rPr lang="en-US" smtClean="0"/>
              <a:t>Explain meaningful use, the Medicare Incentive program and the other programs under the Health Information Technology for Economic and Clinical Health Act, including the Regional Extension Centers, health information exchange, and the workforce development.</a:t>
            </a:r>
          </a:p>
          <a:p>
            <a:r>
              <a:rPr lang="en-US" smtClean="0"/>
              <a:t>Discuss the diverse role of nurses in health information technology advancement</a:t>
            </a:r>
            <a:endParaRPr lang="en-US" dirty="0"/>
          </a:p>
        </p:txBody>
      </p:sp>
      <p:sp>
        <p:nvSpPr>
          <p:cNvPr id="6" name="Slide Number Placeholder 5"/>
          <p:cNvSpPr>
            <a:spLocks noGrp="1"/>
          </p:cNvSpPr>
          <p:nvPr>
            <p:ph type="sldNum" sz="quarter" idx="12"/>
          </p:nvPr>
        </p:nvSpPr>
        <p:spPr/>
        <p:txBody>
          <a:bodyPr/>
          <a:lstStyle/>
          <a:p>
            <a:fld id="{D00CD317-A6DA-4AEB-ABF2-3D4EC7B5E140}" type="slidenum">
              <a:rPr lang="en-US" smtClean="0"/>
              <a:pPr/>
              <a:t>4</a:t>
            </a:fld>
            <a:endParaRPr lang="en-US"/>
          </a:p>
        </p:txBody>
      </p:sp>
    </p:spTree>
    <p:extLst>
      <p:ext uri="{BB962C8B-B14F-4D97-AF65-F5344CB8AC3E}">
        <p14:creationId xmlns:p14="http://schemas.microsoft.com/office/powerpoint/2010/main" val="555493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p:txBody>
          <a:bodyPr/>
          <a:lstStyle/>
          <a:p>
            <a:r>
              <a:rPr lang="en-US" smtClean="0"/>
              <a:t>Aims of the National Quality Strategy (NQS): </a:t>
            </a:r>
          </a:p>
          <a:p>
            <a:pPr lvl="1"/>
            <a:r>
              <a:rPr lang="en-US" smtClean="0"/>
              <a:t>Better care</a:t>
            </a:r>
          </a:p>
          <a:p>
            <a:pPr lvl="1"/>
            <a:r>
              <a:rPr lang="en-US" smtClean="0"/>
              <a:t>Affordable care</a:t>
            </a:r>
          </a:p>
          <a:p>
            <a:pPr lvl="1"/>
            <a:r>
              <a:rPr lang="en-US" smtClean="0"/>
              <a:t>Healthy populations and communities</a:t>
            </a:r>
          </a:p>
          <a:p>
            <a:r>
              <a:rPr lang="en-US" smtClean="0"/>
              <a:t>The nurse’s  role is paramount in the transformation of the health care delivery system and effective and efficient implementation of HIT</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5</a:t>
            </a:fld>
            <a:endParaRPr lang="en-US"/>
          </a:p>
        </p:txBody>
      </p:sp>
    </p:spTree>
    <p:extLst>
      <p:ext uri="{BB962C8B-B14F-4D97-AF65-F5344CB8AC3E}">
        <p14:creationId xmlns:p14="http://schemas.microsoft.com/office/powerpoint/2010/main" val="741291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4000" dirty="0" smtClean="0"/>
              <a:t>Policy and Regulation to </a:t>
            </a:r>
            <a:br>
              <a:rPr lang="en-US" sz="4000" dirty="0" smtClean="0"/>
            </a:br>
            <a:r>
              <a:rPr lang="en-US" sz="4000" dirty="0" smtClean="0"/>
              <a:t>Transform the Delivery System</a:t>
            </a:r>
            <a:endParaRPr lang="en-US" sz="4000" dirty="0"/>
          </a:p>
        </p:txBody>
      </p:sp>
      <p:sp>
        <p:nvSpPr>
          <p:cNvPr id="3" name="Content Placeholder 2"/>
          <p:cNvSpPr>
            <a:spLocks noGrp="1"/>
          </p:cNvSpPr>
          <p:nvPr>
            <p:ph idx="1"/>
          </p:nvPr>
        </p:nvSpPr>
        <p:spPr/>
        <p:txBody>
          <a:bodyPr/>
          <a:lstStyle/>
          <a:p>
            <a:r>
              <a:rPr lang="en-US" smtClean="0"/>
              <a:t>Role of HIT with the Patient Protection and Affordable Care Act (PPACA):</a:t>
            </a:r>
          </a:p>
          <a:p>
            <a:pPr lvl="1"/>
            <a:r>
              <a:rPr lang="en-US" smtClean="0"/>
              <a:t>Ensures transparency</a:t>
            </a:r>
          </a:p>
          <a:p>
            <a:pPr lvl="1"/>
            <a:r>
              <a:rPr lang="en-US" smtClean="0"/>
              <a:t>Increases efficiency</a:t>
            </a:r>
          </a:p>
          <a:p>
            <a:pPr lvl="1"/>
            <a:r>
              <a:rPr lang="en-US" smtClean="0"/>
              <a:t>Engages consumers</a:t>
            </a:r>
          </a:p>
          <a:p>
            <a:pPr lvl="1"/>
            <a:r>
              <a:rPr lang="en-US" smtClean="0"/>
              <a:t>Provides data to effectively manage care cost and quality</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6</a:t>
            </a:fld>
            <a:endParaRPr lang="en-US"/>
          </a:p>
        </p:txBody>
      </p:sp>
    </p:spTree>
    <p:extLst>
      <p:ext uri="{BB962C8B-B14F-4D97-AF65-F5344CB8AC3E}">
        <p14:creationId xmlns:p14="http://schemas.microsoft.com/office/powerpoint/2010/main" val="331699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r>
              <a:rPr lang="en-US" sz="4000" dirty="0" smtClean="0"/>
              <a:t>Policy and Regulation to </a:t>
            </a:r>
            <a:br>
              <a:rPr lang="en-US" sz="4000" dirty="0" smtClean="0"/>
            </a:br>
            <a:r>
              <a:rPr lang="en-US" sz="4000" dirty="0" smtClean="0"/>
              <a:t>Transform the Delivery System (cont)</a:t>
            </a:r>
            <a:endParaRPr lang="en-US" sz="4000" dirty="0"/>
          </a:p>
        </p:txBody>
      </p:sp>
      <p:sp>
        <p:nvSpPr>
          <p:cNvPr id="3" name="Content Placeholder 2"/>
          <p:cNvSpPr>
            <a:spLocks noGrp="1"/>
          </p:cNvSpPr>
          <p:nvPr>
            <p:ph idx="1"/>
          </p:nvPr>
        </p:nvSpPr>
        <p:spPr/>
        <p:txBody>
          <a:bodyPr>
            <a:normAutofit fontScale="85000" lnSpcReduction="20000"/>
          </a:bodyPr>
          <a:lstStyle/>
          <a:p>
            <a:r>
              <a:rPr lang="en-US" smtClean="0"/>
              <a:t>Health Information Technology for Economic and Clinical Health (HITECH) Act:</a:t>
            </a:r>
          </a:p>
          <a:p>
            <a:pPr lvl="1"/>
            <a:r>
              <a:rPr lang="en-US" smtClean="0"/>
              <a:t>Part of the American Recovery and Reinvestment Act (ARRA)</a:t>
            </a:r>
          </a:p>
          <a:p>
            <a:pPr lvl="1"/>
            <a:r>
              <a:rPr lang="en-US" smtClean="0"/>
              <a:t>Two sets of regulatory requirements to meet the meaningful use (MU) of electronic health records (EHRs)</a:t>
            </a:r>
          </a:p>
          <a:p>
            <a:pPr lvl="2"/>
            <a:r>
              <a:rPr lang="en-US" smtClean="0"/>
              <a:t>Standard one defines the MU of EHRs </a:t>
            </a:r>
          </a:p>
          <a:p>
            <a:pPr lvl="2"/>
            <a:r>
              <a:rPr lang="en-US" smtClean="0"/>
              <a:t>Standard two specifies how EHRs are developed and certified to meet MU criteria </a:t>
            </a:r>
          </a:p>
          <a:p>
            <a:r>
              <a:rPr lang="en-US" smtClean="0"/>
              <a:t>Centers for Medicare &amp; Medicaid Services (CMS):</a:t>
            </a:r>
          </a:p>
          <a:p>
            <a:pPr lvl="1"/>
            <a:r>
              <a:rPr lang="en-US" smtClean="0"/>
              <a:t>implemented an EHR incentive program to encourage providers and hospitals to adopt and implement certified technology</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7</a:t>
            </a:fld>
            <a:endParaRPr lang="en-US"/>
          </a:p>
        </p:txBody>
      </p:sp>
    </p:spTree>
    <p:extLst>
      <p:ext uri="{BB962C8B-B14F-4D97-AF65-F5344CB8AC3E}">
        <p14:creationId xmlns:p14="http://schemas.microsoft.com/office/powerpoint/2010/main" val="1052889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Affordable Care Act</a:t>
            </a:r>
            <a:endParaRPr lang="en-US" dirty="0"/>
          </a:p>
        </p:txBody>
      </p:sp>
      <p:sp>
        <p:nvSpPr>
          <p:cNvPr id="3" name="Content Placeholder 2"/>
          <p:cNvSpPr>
            <a:spLocks noGrp="1"/>
          </p:cNvSpPr>
          <p:nvPr>
            <p:ph idx="1"/>
          </p:nvPr>
        </p:nvSpPr>
        <p:spPr/>
        <p:txBody>
          <a:bodyPr>
            <a:normAutofit/>
          </a:bodyPr>
          <a:lstStyle/>
          <a:p>
            <a:r>
              <a:rPr lang="en-US" dirty="0" smtClean="0"/>
              <a:t>Includes mechanisms to improve care and decrease cost </a:t>
            </a:r>
          </a:p>
          <a:p>
            <a:r>
              <a:rPr lang="en-US" dirty="0" smtClean="0"/>
              <a:t>Includes implementation of accountable care organizations (ACOs)</a:t>
            </a:r>
          </a:p>
          <a:p>
            <a:pPr lvl="1"/>
            <a:r>
              <a:rPr lang="en-US" dirty="0" smtClean="0"/>
              <a:t>Adherence to 65 measures is an expectation </a:t>
            </a:r>
          </a:p>
          <a:p>
            <a:r>
              <a:rPr lang="en-US" dirty="0" smtClean="0"/>
              <a:t>Creates savings accounts for at-risk contracts when providers provide care at a fixed rate per person</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t>8</a:t>
            </a:fld>
            <a:endParaRPr lang="en-US"/>
          </a:p>
        </p:txBody>
      </p:sp>
    </p:spTree>
    <p:extLst>
      <p:ext uri="{BB962C8B-B14F-4D97-AF65-F5344CB8AC3E}">
        <p14:creationId xmlns:p14="http://schemas.microsoft.com/office/powerpoint/2010/main" val="259838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Affordable Care Act (cont)</a:t>
            </a:r>
            <a:endParaRPr lang="en-US" dirty="0"/>
          </a:p>
        </p:txBody>
      </p:sp>
      <p:sp>
        <p:nvSpPr>
          <p:cNvPr id="3" name="Content Placeholder 2"/>
          <p:cNvSpPr>
            <a:spLocks noGrp="1"/>
          </p:cNvSpPr>
          <p:nvPr>
            <p:ph idx="1"/>
          </p:nvPr>
        </p:nvSpPr>
        <p:spPr/>
        <p:txBody>
          <a:bodyPr>
            <a:normAutofit fontScale="92500" lnSpcReduction="10000"/>
          </a:bodyPr>
          <a:lstStyle/>
          <a:p>
            <a:r>
              <a:rPr lang="en-US" smtClean="0"/>
              <a:t>Established metrics to measure success, improve quality, and create efficiency</a:t>
            </a:r>
          </a:p>
          <a:p>
            <a:r>
              <a:rPr lang="en-US" smtClean="0"/>
              <a:t>Five performance domains:</a:t>
            </a:r>
          </a:p>
          <a:p>
            <a:pPr lvl="1"/>
            <a:r>
              <a:rPr lang="en-US" smtClean="0"/>
              <a:t>Patient/caregiver experience</a:t>
            </a:r>
          </a:p>
          <a:p>
            <a:pPr lvl="1"/>
            <a:r>
              <a:rPr lang="en-US" smtClean="0"/>
              <a:t>Care coordination</a:t>
            </a:r>
          </a:p>
          <a:p>
            <a:pPr lvl="1"/>
            <a:r>
              <a:rPr lang="en-US" smtClean="0"/>
              <a:t>Patient safety</a:t>
            </a:r>
          </a:p>
          <a:p>
            <a:pPr lvl="1"/>
            <a:r>
              <a:rPr lang="en-US" smtClean="0"/>
              <a:t>Preventive health</a:t>
            </a:r>
          </a:p>
          <a:p>
            <a:pPr lvl="1"/>
            <a:r>
              <a:rPr lang="en-US" smtClean="0"/>
              <a:t>At-risk population/frail elderly health</a:t>
            </a:r>
          </a:p>
          <a:p>
            <a:r>
              <a:rPr lang="en-US" smtClean="0"/>
              <a:t>Use of HIT is imperative to meet expected metrics</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9</a:t>
            </a:fld>
            <a:endParaRPr lang="en-US"/>
          </a:p>
        </p:txBody>
      </p:sp>
    </p:spTree>
    <p:extLst>
      <p:ext uri="{BB962C8B-B14F-4D97-AF65-F5344CB8AC3E}">
        <p14:creationId xmlns:p14="http://schemas.microsoft.com/office/powerpoint/2010/main" val="4155042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915</Words>
  <Application>Microsoft Office PowerPoint</Application>
  <PresentationFormat>On-screen Show (4:3)</PresentationFormat>
  <Paragraphs>120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NURSING INFORMATICS</vt:lpstr>
      <vt:lpstr>Introduction to the National Health Information Technology Strategy</vt:lpstr>
      <vt:lpstr>Introduction to Health Information Technology in a Policy and Regulatory Environment</vt:lpstr>
      <vt:lpstr>Learning Outcomes</vt:lpstr>
      <vt:lpstr>Introduction</vt:lpstr>
      <vt:lpstr>Policy and Regulation to  Transform the Delivery System</vt:lpstr>
      <vt:lpstr>Policy and Regulation to  Transform the Delivery System (cont)</vt:lpstr>
      <vt:lpstr>Affordable Care Act</vt:lpstr>
      <vt:lpstr>Affordable Care Act (cont)</vt:lpstr>
      <vt:lpstr>HITECH Act</vt:lpstr>
      <vt:lpstr>EHR Incentive Program</vt:lpstr>
      <vt:lpstr>EHR Incentive Program (cont)</vt:lpstr>
      <vt:lpstr>Nurses’ Role in Health Care Reform</vt:lpstr>
      <vt:lpstr>Technology for Lowering Costs and Improving Safety</vt:lpstr>
      <vt:lpstr>Patient Safety and Quality in Technology-Driven Environments</vt:lpstr>
      <vt:lpstr>Nursing’s Diverse Role in HIT</vt:lpstr>
      <vt:lpstr>Nursing Education for Healthcare Informatics Model</vt:lpstr>
      <vt:lpstr>Point-of-Care Technology</vt:lpstr>
      <vt:lpstr>Data Management and Analytics</vt:lpstr>
      <vt:lpstr>Patient Safety/Quality and  Population Health</vt:lpstr>
      <vt:lpstr>Text Organization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Dawna</dc:creator>
  <cp:lastModifiedBy>Jackie Jay</cp:lastModifiedBy>
  <cp:revision>14</cp:revision>
  <dcterms:created xsi:type="dcterms:W3CDTF">2015-08-12T19:13:29Z</dcterms:created>
  <dcterms:modified xsi:type="dcterms:W3CDTF">2015-12-15T01:34:07Z</dcterms:modified>
</cp:coreProperties>
</file>