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7AC3EB-945A-4A45-9F38-31245D1A3484}" type="datetimeFigureOut">
              <a:rPr lang="en-US" smtClean="0"/>
              <a:t>12/14/2015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CD7AD9-8FF4-4C74-A845-57D2B8E0D6E4}" type="slidenum">
              <a:rPr lang="en-US" smtClean="0"/>
              <a:t>‹#›</a:t>
            </a:fld>
            <a:endParaRPr lang="en-US"/>
          </a:p>
        </p:txBody>
      </p:sp>
    </p:spTree>
    <p:extLst>
      <p:ext uri="{BB962C8B-B14F-4D97-AF65-F5344CB8AC3E}">
        <p14:creationId xmlns:p14="http://schemas.microsoft.com/office/powerpoint/2010/main" val="513062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609600" y="1371600"/>
            <a:ext cx="8534400" cy="3810000"/>
          </a:xfrm>
          <a:prstGeom prst="rect">
            <a:avLst/>
          </a:prstGeom>
          <a:solidFill>
            <a:srgbClr val="00808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99"/>
              </a:solidFill>
            </a:endParaRPr>
          </a:p>
        </p:txBody>
      </p:sp>
      <p:sp>
        <p:nvSpPr>
          <p:cNvPr id="2" name="Title 1"/>
          <p:cNvSpPr>
            <a:spLocks noGrp="1"/>
          </p:cNvSpPr>
          <p:nvPr>
            <p:ph type="ctrTitle"/>
          </p:nvPr>
        </p:nvSpPr>
        <p:spPr>
          <a:xfrm>
            <a:off x="838200" y="1524000"/>
            <a:ext cx="7772400" cy="1771650"/>
          </a:xfrm>
        </p:spPr>
        <p:txBody>
          <a:bodyPr anchor="ctr">
            <a:noAutofit/>
          </a:bodyPr>
          <a:lstStyle>
            <a:lvl1pPr algn="l">
              <a:defRPr sz="6600"/>
            </a:lvl1pPr>
          </a:lstStyle>
          <a:p>
            <a:r>
              <a:rPr lang="en-US" dirty="0" smtClean="0"/>
              <a:t>Click to edit Master title style</a:t>
            </a:r>
            <a:endParaRPr lang="en-US" dirty="0"/>
          </a:p>
        </p:txBody>
      </p:sp>
      <p:sp>
        <p:nvSpPr>
          <p:cNvPr id="3" name="Subtitle 2"/>
          <p:cNvSpPr>
            <a:spLocks noGrp="1"/>
          </p:cNvSpPr>
          <p:nvPr>
            <p:ph type="subTitle" idx="1"/>
          </p:nvPr>
        </p:nvSpPr>
        <p:spPr>
          <a:xfrm>
            <a:off x="838200" y="3657600"/>
            <a:ext cx="6400800" cy="1752600"/>
          </a:xfrm>
        </p:spPr>
        <p:txBody>
          <a:bodyPr/>
          <a:lstStyle>
            <a:lvl1pPr marL="0" indent="0" algn="l">
              <a:buNone/>
              <a:defRPr>
                <a:solidFill>
                  <a:srgbClr val="CCFF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D00CD317-A6DA-4AEB-ABF2-3D4EC7B5E140}" type="slidenum">
              <a:rPr lang="en-US" smtClean="0"/>
              <a:t>‹#›</a:t>
            </a:fld>
            <a:endParaRPr lang="en-US"/>
          </a:p>
        </p:txBody>
      </p:sp>
      <p:cxnSp>
        <p:nvCxnSpPr>
          <p:cNvPr id="9" name="Straight Connector 8"/>
          <p:cNvCxnSpPr/>
          <p:nvPr userDrawn="1"/>
        </p:nvCxnSpPr>
        <p:spPr>
          <a:xfrm flipH="1">
            <a:off x="0" y="3733800"/>
            <a:ext cx="9144000" cy="0"/>
          </a:xfrm>
          <a:prstGeom prst="line">
            <a:avLst/>
          </a:prstGeom>
          <a:ln w="34925">
            <a:solidFill>
              <a:schemeClr val="bg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0" name="Picture 3" descr="logo_springer"/>
          <p:cNvPicPr>
            <a:picLocks noChangeAspect="1" noChangeArrowheads="1"/>
          </p:cNvPicPr>
          <p:nvPr userDrawn="1"/>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341205" y="6136159"/>
            <a:ext cx="2461591" cy="64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913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47700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47700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D00CD317-A6DA-4AEB-ABF2-3D4EC7B5E140}" type="slidenum">
              <a:rPr lang="en-US" smtClean="0"/>
              <a:t>‹#›</a:t>
            </a:fld>
            <a:endParaRPr lang="en-US"/>
          </a:p>
        </p:txBody>
      </p:sp>
    </p:spTree>
    <p:extLst>
      <p:ext uri="{BB962C8B-B14F-4D97-AF65-F5344CB8AC3E}">
        <p14:creationId xmlns:p14="http://schemas.microsoft.com/office/powerpoint/2010/main" val="530981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47700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47700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D00CD317-A6DA-4AEB-ABF2-3D4EC7B5E140}" type="slidenum">
              <a:rPr lang="en-US" smtClean="0"/>
              <a:t>‹#›</a:t>
            </a:fld>
            <a:endParaRPr lang="en-US"/>
          </a:p>
        </p:txBody>
      </p:sp>
    </p:spTree>
    <p:extLst>
      <p:ext uri="{BB962C8B-B14F-4D97-AF65-F5344CB8AC3E}">
        <p14:creationId xmlns:p14="http://schemas.microsoft.com/office/powerpoint/2010/main" val="713767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47700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47700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00CD317-A6DA-4AEB-ABF2-3D4EC7B5E140}" type="slidenum">
              <a:rPr lang="en-US" smtClean="0"/>
              <a:t>‹#›</a:t>
            </a:fld>
            <a:endParaRPr lang="en-US"/>
          </a:p>
        </p:txBody>
      </p:sp>
    </p:spTree>
    <p:extLst>
      <p:ext uri="{BB962C8B-B14F-4D97-AF65-F5344CB8AC3E}">
        <p14:creationId xmlns:p14="http://schemas.microsoft.com/office/powerpoint/2010/main" val="6668247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47700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47700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00CD317-A6DA-4AEB-ABF2-3D4EC7B5E140}" type="slidenum">
              <a:rPr lang="en-US" smtClean="0"/>
              <a:t>‹#›</a:t>
            </a:fld>
            <a:endParaRPr lang="en-US"/>
          </a:p>
        </p:txBody>
      </p:sp>
    </p:spTree>
    <p:extLst>
      <p:ext uri="{BB962C8B-B14F-4D97-AF65-F5344CB8AC3E}">
        <p14:creationId xmlns:p14="http://schemas.microsoft.com/office/powerpoint/2010/main" val="4280277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8" name="Rectangle 7"/>
          <p:cNvSpPr/>
          <p:nvPr userDrawn="1"/>
        </p:nvSpPr>
        <p:spPr>
          <a:xfrm>
            <a:off x="609600" y="1371600"/>
            <a:ext cx="8534400" cy="3810000"/>
          </a:xfrm>
          <a:prstGeom prst="rect">
            <a:avLst/>
          </a:prstGeom>
          <a:solidFill>
            <a:srgbClr val="00808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99"/>
              </a:solidFill>
            </a:endParaRPr>
          </a:p>
        </p:txBody>
      </p:sp>
      <p:sp>
        <p:nvSpPr>
          <p:cNvPr id="2" name="Title 1"/>
          <p:cNvSpPr>
            <a:spLocks noGrp="1"/>
          </p:cNvSpPr>
          <p:nvPr>
            <p:ph type="ctrTitle"/>
          </p:nvPr>
        </p:nvSpPr>
        <p:spPr>
          <a:xfrm>
            <a:off x="838200" y="2438400"/>
            <a:ext cx="7772400" cy="2667000"/>
          </a:xfrm>
        </p:spPr>
        <p:txBody>
          <a:bodyPr anchor="ctr">
            <a:noAutofit/>
          </a:bodyPr>
          <a:lstStyle>
            <a:lvl1pPr algn="l">
              <a:defRPr sz="5400"/>
            </a:lvl1pPr>
          </a:lstStyle>
          <a:p>
            <a:r>
              <a:rPr lang="en-US" dirty="0" smtClean="0"/>
              <a:t>Click to edit Master title style</a:t>
            </a:r>
            <a:endParaRPr lang="en-US" dirty="0"/>
          </a:p>
        </p:txBody>
      </p:sp>
      <p:sp>
        <p:nvSpPr>
          <p:cNvPr id="3" name="Subtitle 2"/>
          <p:cNvSpPr>
            <a:spLocks noGrp="1"/>
          </p:cNvSpPr>
          <p:nvPr>
            <p:ph type="subTitle" idx="1"/>
          </p:nvPr>
        </p:nvSpPr>
        <p:spPr>
          <a:xfrm>
            <a:off x="838200" y="1524000"/>
            <a:ext cx="6400800" cy="838200"/>
          </a:xfrm>
        </p:spPr>
        <p:txBody>
          <a:bodyPr anchor="ctr">
            <a:normAutofit/>
          </a:bodyPr>
          <a:lstStyle>
            <a:lvl1pPr marL="0" indent="0" algn="l">
              <a:buNone/>
              <a:defRPr sz="3600">
                <a:solidFill>
                  <a:srgbClr val="CCFF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cxnSp>
        <p:nvCxnSpPr>
          <p:cNvPr id="9" name="Straight Connector 8"/>
          <p:cNvCxnSpPr/>
          <p:nvPr userDrawn="1"/>
        </p:nvCxnSpPr>
        <p:spPr>
          <a:xfrm flipH="1">
            <a:off x="0" y="2438400"/>
            <a:ext cx="9144000" cy="0"/>
          </a:xfrm>
          <a:prstGeom prst="line">
            <a:avLst/>
          </a:prstGeom>
          <a:ln w="34925">
            <a:solidFill>
              <a:schemeClr val="bg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7" name="Picture 3" descr="logo_springer"/>
          <p:cNvPicPr>
            <a:picLocks noChangeAspect="1" noChangeArrowheads="1"/>
          </p:cNvPicPr>
          <p:nvPr userDrawn="1"/>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341205" y="6136159"/>
            <a:ext cx="2461591" cy="64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798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8" name="Rectangle 7"/>
          <p:cNvSpPr/>
          <p:nvPr userDrawn="1"/>
        </p:nvSpPr>
        <p:spPr>
          <a:xfrm>
            <a:off x="609600" y="1371600"/>
            <a:ext cx="8534400" cy="3810000"/>
          </a:xfrm>
          <a:prstGeom prst="rect">
            <a:avLst/>
          </a:prstGeom>
          <a:solidFill>
            <a:srgbClr val="00808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99"/>
              </a:solidFill>
            </a:endParaRPr>
          </a:p>
        </p:txBody>
      </p:sp>
      <p:sp>
        <p:nvSpPr>
          <p:cNvPr id="2" name="Title 1"/>
          <p:cNvSpPr>
            <a:spLocks noGrp="1"/>
          </p:cNvSpPr>
          <p:nvPr>
            <p:ph type="ctrTitle"/>
          </p:nvPr>
        </p:nvSpPr>
        <p:spPr>
          <a:xfrm>
            <a:off x="838200" y="1524000"/>
            <a:ext cx="7772400" cy="2667000"/>
          </a:xfrm>
        </p:spPr>
        <p:txBody>
          <a:bodyPr anchor="ctr">
            <a:noAutofit/>
          </a:bodyPr>
          <a:lstStyle>
            <a:lvl1pPr algn="l">
              <a:defRPr sz="6600"/>
            </a:lvl1pPr>
          </a:lstStyle>
          <a:p>
            <a:r>
              <a:rPr lang="en-US" dirty="0" smtClean="0"/>
              <a:t>Click to edit Master title style</a:t>
            </a:r>
            <a:endParaRPr lang="en-US" dirty="0"/>
          </a:p>
        </p:txBody>
      </p:sp>
      <p:sp>
        <p:nvSpPr>
          <p:cNvPr id="3" name="Subtitle 2"/>
          <p:cNvSpPr>
            <a:spLocks noGrp="1"/>
          </p:cNvSpPr>
          <p:nvPr>
            <p:ph type="subTitle" idx="1"/>
          </p:nvPr>
        </p:nvSpPr>
        <p:spPr>
          <a:xfrm>
            <a:off x="838200" y="4343400"/>
            <a:ext cx="6400800" cy="838200"/>
          </a:xfrm>
        </p:spPr>
        <p:txBody>
          <a:bodyPr anchor="ctr">
            <a:normAutofit/>
          </a:bodyPr>
          <a:lstStyle>
            <a:lvl1pPr marL="0" indent="0" algn="l">
              <a:buNone/>
              <a:defRPr sz="3600">
                <a:solidFill>
                  <a:srgbClr val="CCFF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cxnSp>
        <p:nvCxnSpPr>
          <p:cNvPr id="9" name="Straight Connector 8"/>
          <p:cNvCxnSpPr/>
          <p:nvPr userDrawn="1"/>
        </p:nvCxnSpPr>
        <p:spPr>
          <a:xfrm flipH="1">
            <a:off x="0" y="4343400"/>
            <a:ext cx="9144000" cy="0"/>
          </a:xfrm>
          <a:prstGeom prst="line">
            <a:avLst/>
          </a:prstGeom>
          <a:ln w="34925">
            <a:solidFill>
              <a:schemeClr val="bg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7" name="Picture 3" descr="logo_springer"/>
          <p:cNvPicPr>
            <a:picLocks noChangeAspect="1" noChangeArrowheads="1"/>
          </p:cNvPicPr>
          <p:nvPr userDrawn="1"/>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341205" y="6136159"/>
            <a:ext cx="2461591" cy="64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5262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00CD317-A6DA-4AEB-ABF2-3D4EC7B5E140}" type="slidenum">
              <a:rPr lang="en-US" smtClean="0"/>
              <a:t>‹#›</a:t>
            </a:fld>
            <a:endParaRPr lang="en-US"/>
          </a:p>
        </p:txBody>
      </p:sp>
      <p:cxnSp>
        <p:nvCxnSpPr>
          <p:cNvPr id="7" name="Straight Connector 6"/>
          <p:cNvCxnSpPr/>
          <p:nvPr userDrawn="1"/>
        </p:nvCxnSpPr>
        <p:spPr>
          <a:xfrm flipH="1">
            <a:off x="0" y="1295400"/>
            <a:ext cx="9144000" cy="0"/>
          </a:xfrm>
          <a:prstGeom prst="line">
            <a:avLst/>
          </a:prstGeom>
          <a:ln w="34925">
            <a:solidFill>
              <a:schemeClr val="bg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3086100" y="6521063"/>
            <a:ext cx="2971800" cy="276999"/>
          </a:xfrm>
          <a:prstGeom prst="rect">
            <a:avLst/>
          </a:prstGeom>
          <a:noFill/>
        </p:spPr>
        <p:txBody>
          <a:bodyPr wrap="square" rtlCol="0">
            <a:spAutoFit/>
          </a:bodyPr>
          <a:lstStyle/>
          <a:p>
            <a:pPr algn="ctr"/>
            <a:r>
              <a:rPr lang="en-US" sz="1200" baseline="0" dirty="0" smtClean="0">
                <a:solidFill>
                  <a:schemeClr val="bg1"/>
                </a:solidFill>
              </a:rPr>
              <a:t>© 2016 Springer Publishing Company, LLC.</a:t>
            </a:r>
            <a:endParaRPr lang="en-US" sz="1200" dirty="0">
              <a:solidFill>
                <a:schemeClr val="bg1"/>
              </a:solidFill>
            </a:endParaRPr>
          </a:p>
        </p:txBody>
      </p:sp>
    </p:spTree>
    <p:extLst>
      <p:ext uri="{BB962C8B-B14F-4D97-AF65-F5344CB8AC3E}">
        <p14:creationId xmlns:p14="http://schemas.microsoft.com/office/powerpoint/2010/main" val="1455606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47700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47700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00CD317-A6DA-4AEB-ABF2-3D4EC7B5E140}" type="slidenum">
              <a:rPr lang="en-US" smtClean="0"/>
              <a:t>‹#›</a:t>
            </a:fld>
            <a:endParaRPr lang="en-US"/>
          </a:p>
        </p:txBody>
      </p:sp>
    </p:spTree>
    <p:extLst>
      <p:ext uri="{BB962C8B-B14F-4D97-AF65-F5344CB8AC3E}">
        <p14:creationId xmlns:p14="http://schemas.microsoft.com/office/powerpoint/2010/main" val="3928301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D00CD317-A6DA-4AEB-ABF2-3D4EC7B5E140}" type="slidenum">
              <a:rPr lang="en-US" smtClean="0"/>
              <a:t>‹#›</a:t>
            </a:fld>
            <a:endParaRPr lang="en-US"/>
          </a:p>
        </p:txBody>
      </p:sp>
      <p:cxnSp>
        <p:nvCxnSpPr>
          <p:cNvPr id="8" name="Straight Connector 7"/>
          <p:cNvCxnSpPr/>
          <p:nvPr userDrawn="1"/>
        </p:nvCxnSpPr>
        <p:spPr>
          <a:xfrm flipH="1">
            <a:off x="0" y="1295400"/>
            <a:ext cx="9144000" cy="0"/>
          </a:xfrm>
          <a:prstGeom prst="line">
            <a:avLst/>
          </a:prstGeom>
          <a:ln w="34925">
            <a:solidFill>
              <a:schemeClr val="bg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3086100" y="6521063"/>
            <a:ext cx="2971800" cy="276999"/>
          </a:xfrm>
          <a:prstGeom prst="rect">
            <a:avLst/>
          </a:prstGeom>
          <a:noFill/>
        </p:spPr>
        <p:txBody>
          <a:bodyPr wrap="square" rtlCol="0">
            <a:spAutoFit/>
          </a:bodyPr>
          <a:lstStyle/>
          <a:p>
            <a:pPr algn="ctr"/>
            <a:r>
              <a:rPr lang="en-US" sz="1200" baseline="0" dirty="0" smtClean="0">
                <a:solidFill>
                  <a:schemeClr val="bg1"/>
                </a:solidFill>
              </a:rPr>
              <a:t>© 2016 Springer Publishing Company, LLC.</a:t>
            </a:r>
            <a:endParaRPr lang="en-US" sz="1200" dirty="0">
              <a:solidFill>
                <a:schemeClr val="bg1"/>
              </a:solidFill>
            </a:endParaRPr>
          </a:p>
        </p:txBody>
      </p:sp>
    </p:spTree>
    <p:extLst>
      <p:ext uri="{BB962C8B-B14F-4D97-AF65-F5344CB8AC3E}">
        <p14:creationId xmlns:p14="http://schemas.microsoft.com/office/powerpoint/2010/main" val="3437857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D00CD317-A6DA-4AEB-ABF2-3D4EC7B5E140}" type="slidenum">
              <a:rPr lang="en-US" smtClean="0"/>
              <a:t>‹#›</a:t>
            </a:fld>
            <a:endParaRPr lang="en-US"/>
          </a:p>
        </p:txBody>
      </p:sp>
      <p:cxnSp>
        <p:nvCxnSpPr>
          <p:cNvPr id="10" name="Straight Connector 9"/>
          <p:cNvCxnSpPr/>
          <p:nvPr userDrawn="1"/>
        </p:nvCxnSpPr>
        <p:spPr>
          <a:xfrm flipH="1">
            <a:off x="0" y="1295400"/>
            <a:ext cx="9144000" cy="0"/>
          </a:xfrm>
          <a:prstGeom prst="line">
            <a:avLst/>
          </a:prstGeom>
          <a:ln w="34925">
            <a:solidFill>
              <a:schemeClr val="bg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3086100" y="6521063"/>
            <a:ext cx="2971800" cy="276999"/>
          </a:xfrm>
          <a:prstGeom prst="rect">
            <a:avLst/>
          </a:prstGeom>
          <a:noFill/>
        </p:spPr>
        <p:txBody>
          <a:bodyPr wrap="square" rtlCol="0">
            <a:spAutoFit/>
          </a:bodyPr>
          <a:lstStyle/>
          <a:p>
            <a:pPr algn="ctr"/>
            <a:r>
              <a:rPr lang="en-US" sz="1200" baseline="0" dirty="0" smtClean="0">
                <a:solidFill>
                  <a:schemeClr val="bg1"/>
                </a:solidFill>
              </a:rPr>
              <a:t>© 2016 Springer Publishing Company, LLC.</a:t>
            </a:r>
            <a:endParaRPr lang="en-US" sz="1200" dirty="0">
              <a:solidFill>
                <a:schemeClr val="bg1"/>
              </a:solidFill>
            </a:endParaRPr>
          </a:p>
        </p:txBody>
      </p:sp>
    </p:spTree>
    <p:extLst>
      <p:ext uri="{BB962C8B-B14F-4D97-AF65-F5344CB8AC3E}">
        <p14:creationId xmlns:p14="http://schemas.microsoft.com/office/powerpoint/2010/main" val="1916007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D00CD317-A6DA-4AEB-ABF2-3D4EC7B5E140}" type="slidenum">
              <a:rPr lang="en-US" smtClean="0"/>
              <a:t>‹#›</a:t>
            </a:fld>
            <a:endParaRPr lang="en-US"/>
          </a:p>
        </p:txBody>
      </p:sp>
      <p:cxnSp>
        <p:nvCxnSpPr>
          <p:cNvPr id="6" name="Straight Connector 5"/>
          <p:cNvCxnSpPr/>
          <p:nvPr userDrawn="1"/>
        </p:nvCxnSpPr>
        <p:spPr>
          <a:xfrm flipH="1">
            <a:off x="0" y="1295400"/>
            <a:ext cx="9144000" cy="0"/>
          </a:xfrm>
          <a:prstGeom prst="line">
            <a:avLst/>
          </a:prstGeom>
          <a:ln w="34925">
            <a:solidFill>
              <a:schemeClr val="bg1"/>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3086100" y="6521063"/>
            <a:ext cx="2971800" cy="276999"/>
          </a:xfrm>
          <a:prstGeom prst="rect">
            <a:avLst/>
          </a:prstGeom>
          <a:noFill/>
        </p:spPr>
        <p:txBody>
          <a:bodyPr wrap="square" rtlCol="0">
            <a:spAutoFit/>
          </a:bodyPr>
          <a:lstStyle/>
          <a:p>
            <a:pPr algn="ctr"/>
            <a:r>
              <a:rPr lang="en-US" sz="1200" baseline="0" dirty="0" smtClean="0">
                <a:solidFill>
                  <a:schemeClr val="bg1"/>
                </a:solidFill>
              </a:rPr>
              <a:t>© 2016 Springer Publishing Company, LLC.</a:t>
            </a:r>
            <a:endParaRPr lang="en-US" sz="1200" dirty="0">
              <a:solidFill>
                <a:schemeClr val="bg1"/>
              </a:solidFill>
            </a:endParaRPr>
          </a:p>
        </p:txBody>
      </p:sp>
    </p:spTree>
    <p:extLst>
      <p:ext uri="{BB962C8B-B14F-4D97-AF65-F5344CB8AC3E}">
        <p14:creationId xmlns:p14="http://schemas.microsoft.com/office/powerpoint/2010/main" val="2647210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00CD317-A6DA-4AEB-ABF2-3D4EC7B5E140}" type="slidenum">
              <a:rPr lang="en-US" smtClean="0"/>
              <a:t>‹#›</a:t>
            </a:fld>
            <a:endParaRPr lang="en-US"/>
          </a:p>
        </p:txBody>
      </p:sp>
      <p:sp>
        <p:nvSpPr>
          <p:cNvPr id="6" name="TextBox 5"/>
          <p:cNvSpPr txBox="1"/>
          <p:nvPr userDrawn="1"/>
        </p:nvSpPr>
        <p:spPr>
          <a:xfrm>
            <a:off x="3086100" y="6521063"/>
            <a:ext cx="2971800" cy="276999"/>
          </a:xfrm>
          <a:prstGeom prst="rect">
            <a:avLst/>
          </a:prstGeom>
          <a:noFill/>
        </p:spPr>
        <p:txBody>
          <a:bodyPr wrap="square" rtlCol="0">
            <a:spAutoFit/>
          </a:bodyPr>
          <a:lstStyle/>
          <a:p>
            <a:pPr algn="ctr"/>
            <a:r>
              <a:rPr lang="en-US" sz="1200" baseline="0" dirty="0" smtClean="0">
                <a:solidFill>
                  <a:schemeClr val="bg1"/>
                </a:solidFill>
              </a:rPr>
              <a:t>© 2016 Springer Publishing Company, LLC.</a:t>
            </a:r>
            <a:endParaRPr lang="en-US" sz="1200" dirty="0">
              <a:solidFill>
                <a:schemeClr val="bg1"/>
              </a:solidFill>
            </a:endParaRPr>
          </a:p>
        </p:txBody>
      </p:sp>
    </p:spTree>
    <p:extLst>
      <p:ext uri="{BB962C8B-B14F-4D97-AF65-F5344CB8AC3E}">
        <p14:creationId xmlns:p14="http://schemas.microsoft.com/office/powerpoint/2010/main" val="2186911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72000">
              <a:srgbClr val="009999"/>
            </a:gs>
            <a:gs pos="0">
              <a:srgbClr val="66FF99"/>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934200" y="6477000"/>
            <a:ext cx="2133600" cy="365125"/>
          </a:xfrm>
          <a:prstGeom prst="rect">
            <a:avLst/>
          </a:prstGeom>
        </p:spPr>
        <p:txBody>
          <a:bodyPr vert="horz" lIns="91440" tIns="45720" rIns="91440" bIns="45720" rtlCol="0" anchor="ctr"/>
          <a:lstStyle>
            <a:lvl1pPr algn="r">
              <a:defRPr sz="1200">
                <a:solidFill>
                  <a:schemeClr val="bg1"/>
                </a:solidFill>
              </a:defRPr>
            </a:lvl1pPr>
          </a:lstStyle>
          <a:p>
            <a:fld id="{D00CD317-A6DA-4AEB-ABF2-3D4EC7B5E140}" type="slidenum">
              <a:rPr lang="en-US" smtClean="0"/>
              <a:pPr/>
              <a:t>‹#›</a:t>
            </a:fld>
            <a:endParaRPr lang="en-US" dirty="0"/>
          </a:p>
        </p:txBody>
      </p:sp>
    </p:spTree>
    <p:extLst>
      <p:ext uri="{BB962C8B-B14F-4D97-AF65-F5344CB8AC3E}">
        <p14:creationId xmlns:p14="http://schemas.microsoft.com/office/powerpoint/2010/main" val="8869352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defTabSz="914400" rtl="0" eaLnBrk="1" latinLnBrk="0" hangingPunct="1">
        <a:spcBef>
          <a:spcPct val="0"/>
        </a:spcBef>
        <a:buNone/>
        <a:defRPr sz="4800" kern="1200">
          <a:solidFill>
            <a:schemeClr val="bg1"/>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ts val="1200"/>
        </a:spcBef>
        <a:buFont typeface="Arial" panose="020B0604020202020204" pitchFamily="34" charset="0"/>
        <a:buChar char="•"/>
        <a:defRPr sz="3200" kern="1200">
          <a:solidFill>
            <a:schemeClr val="bg1"/>
          </a:solidFill>
          <a:effectLst>
            <a:outerShdw blurRad="38100" dist="38100" dir="2700000" algn="tl">
              <a:srgbClr val="000000">
                <a:alpha val="43137"/>
              </a:srgbClr>
            </a:outerShdw>
          </a:effectLst>
          <a:latin typeface="+mn-lt"/>
          <a:ea typeface="+mn-ea"/>
          <a:cs typeface="+mn-cs"/>
        </a:defRPr>
      </a:lvl1pPr>
      <a:lvl2pPr marL="742950" indent="-285750" algn="l" defTabSz="914400" rtl="0" eaLnBrk="1" latinLnBrk="0" hangingPunct="1">
        <a:spcBef>
          <a:spcPts val="1200"/>
        </a:spcBef>
        <a:buFont typeface="Arial" panose="020B0604020202020204" pitchFamily="34" charset="0"/>
        <a:buChar char="–"/>
        <a:defRPr sz="2800" kern="1200">
          <a:solidFill>
            <a:schemeClr val="bg1"/>
          </a:solidFill>
          <a:effectLst>
            <a:outerShdw blurRad="38100" dist="38100" dir="2700000" algn="tl">
              <a:srgbClr val="000000">
                <a:alpha val="43137"/>
              </a:srgbClr>
            </a:outerShdw>
          </a:effectLst>
          <a:latin typeface="+mn-lt"/>
          <a:ea typeface="+mn-ea"/>
          <a:cs typeface="+mn-cs"/>
        </a:defRPr>
      </a:lvl2pPr>
      <a:lvl3pPr marL="1143000" indent="-228600" algn="l" defTabSz="914400" rtl="0" eaLnBrk="1" latinLnBrk="0" hangingPunct="1">
        <a:spcBef>
          <a:spcPts val="1200"/>
        </a:spcBef>
        <a:buFont typeface="Arial" panose="020B0604020202020204" pitchFamily="34" charset="0"/>
        <a:buChar char="•"/>
        <a:defRPr sz="2400" kern="1200">
          <a:solidFill>
            <a:schemeClr val="bg1"/>
          </a:solidFill>
          <a:effectLst>
            <a:outerShdw blurRad="38100" dist="38100" dir="2700000" algn="tl">
              <a:srgbClr val="000000">
                <a:alpha val="43137"/>
              </a:srgbClr>
            </a:outerShdw>
          </a:effectLst>
          <a:latin typeface="+mn-lt"/>
          <a:ea typeface="+mn-ea"/>
          <a:cs typeface="+mn-cs"/>
        </a:defRPr>
      </a:lvl3pPr>
      <a:lvl4pPr marL="1600200" indent="-228600" algn="l" defTabSz="914400" rtl="0" eaLnBrk="1" latinLnBrk="0" hangingPunct="1">
        <a:spcBef>
          <a:spcPts val="1200"/>
        </a:spcBef>
        <a:buFont typeface="Arial" panose="020B0604020202020204" pitchFamily="34" charset="0"/>
        <a:buChar char="–"/>
        <a:defRPr sz="2000" kern="1200">
          <a:solidFill>
            <a:schemeClr val="bg1"/>
          </a:solidFill>
          <a:effectLst>
            <a:outerShdw blurRad="38100" dist="38100" dir="2700000" algn="tl">
              <a:srgbClr val="000000">
                <a:alpha val="43137"/>
              </a:srgbClr>
            </a:outerShdw>
          </a:effectLst>
          <a:latin typeface="+mn-lt"/>
          <a:ea typeface="+mn-ea"/>
          <a:cs typeface="+mn-cs"/>
        </a:defRPr>
      </a:lvl4pPr>
      <a:lvl5pPr marL="2057400" indent="-228600" algn="l" defTabSz="914400" rtl="0" eaLnBrk="1" latinLnBrk="0" hangingPunct="1">
        <a:spcBef>
          <a:spcPts val="1200"/>
        </a:spcBef>
        <a:buFont typeface="Arial" panose="020B0604020202020204" pitchFamily="34" charset="0"/>
        <a:buChar char="»"/>
        <a:defRPr sz="2000" kern="1200">
          <a:solidFill>
            <a:schemeClr val="bg1"/>
          </a:solidFill>
          <a:effectLst>
            <a:outerShdw blurRad="38100" dist="38100" dir="2700000" algn="tl">
              <a:srgbClr val="000000">
                <a:alpha val="43137"/>
              </a:srgbClr>
            </a:outerShdw>
          </a:effectLst>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Advanced Practice Roles in</a:t>
            </a:r>
            <a:br>
              <a:rPr lang="en-US" sz="5400" dirty="0" smtClean="0"/>
            </a:br>
            <a:r>
              <a:rPr lang="en-US" sz="5400" dirty="0" smtClean="0"/>
              <a:t>Interprofessional Teams</a:t>
            </a:r>
            <a:endParaRPr lang="en-US" sz="5400" dirty="0"/>
          </a:p>
        </p:txBody>
      </p:sp>
      <p:sp>
        <p:nvSpPr>
          <p:cNvPr id="3" name="Subtitle 2"/>
          <p:cNvSpPr>
            <a:spLocks noGrp="1"/>
          </p:cNvSpPr>
          <p:nvPr>
            <p:ph type="subTitle" idx="1"/>
          </p:nvPr>
        </p:nvSpPr>
        <p:spPr/>
        <p:txBody>
          <a:bodyPr/>
          <a:lstStyle/>
          <a:p>
            <a:r>
              <a:rPr lang="en-US" dirty="0" smtClean="0"/>
              <a:t>Chapter 2</a:t>
            </a:r>
            <a:endParaRPr lang="en-US" dirty="0" smtClean="0"/>
          </a:p>
        </p:txBody>
      </p:sp>
    </p:spTree>
    <p:extLst>
      <p:ext uri="{BB962C8B-B14F-4D97-AF65-F5344CB8AC3E}">
        <p14:creationId xmlns:p14="http://schemas.microsoft.com/office/powerpoint/2010/main" val="3920262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Interprofessional Teamwork</a:t>
            </a:r>
            <a:endParaRPr lang="en-US" dirty="0"/>
          </a:p>
        </p:txBody>
      </p:sp>
      <p:sp>
        <p:nvSpPr>
          <p:cNvPr id="3" name="Content Placeholder 2"/>
          <p:cNvSpPr>
            <a:spLocks noGrp="1"/>
          </p:cNvSpPr>
          <p:nvPr>
            <p:ph idx="1"/>
          </p:nvPr>
        </p:nvSpPr>
        <p:spPr/>
        <p:txBody>
          <a:bodyPr/>
          <a:lstStyle/>
          <a:p>
            <a:r>
              <a:rPr lang="en-US" smtClean="0"/>
              <a:t>Initiatives that support interprofessional teamwork in healthcare include:</a:t>
            </a:r>
          </a:p>
          <a:p>
            <a:pPr lvl="1"/>
            <a:r>
              <a:rPr lang="en-US" smtClean="0"/>
              <a:t>Interprofessional Education Collaborative (IPEC®)</a:t>
            </a:r>
          </a:p>
          <a:p>
            <a:pPr lvl="1"/>
            <a:r>
              <a:rPr lang="en-US" smtClean="0"/>
              <a:t>World Health Organization (WHO)</a:t>
            </a:r>
          </a:p>
          <a:p>
            <a:pPr lvl="1"/>
            <a:r>
              <a:rPr lang="en-US" smtClean="0"/>
              <a:t>Institute of Medicine (IOM)</a:t>
            </a:r>
          </a:p>
          <a:p>
            <a:pPr lvl="1"/>
            <a:r>
              <a:rPr lang="en-US" smtClean="0"/>
              <a:t>MIT</a:t>
            </a:r>
          </a:p>
          <a:p>
            <a:r>
              <a:rPr lang="en-US" smtClean="0"/>
              <a:t>Creation of interprofessional team core competencies</a:t>
            </a:r>
            <a:endParaRPr lang="en-US" dirty="0"/>
          </a:p>
        </p:txBody>
      </p:sp>
      <p:sp>
        <p:nvSpPr>
          <p:cNvPr id="4" name="Slide Number Placeholder 3"/>
          <p:cNvSpPr>
            <a:spLocks noGrp="1"/>
          </p:cNvSpPr>
          <p:nvPr>
            <p:ph type="sldNum" sz="quarter" idx="12"/>
          </p:nvPr>
        </p:nvSpPr>
        <p:spPr/>
        <p:txBody>
          <a:bodyPr/>
          <a:lstStyle/>
          <a:p>
            <a:fld id="{D00CD317-A6DA-4AEB-ABF2-3D4EC7B5E140}" type="slidenum">
              <a:rPr lang="en-US" smtClean="0"/>
              <a:pPr/>
              <a:t>10</a:t>
            </a:fld>
            <a:endParaRPr lang="en-US"/>
          </a:p>
        </p:txBody>
      </p:sp>
    </p:spTree>
    <p:extLst>
      <p:ext uri="{BB962C8B-B14F-4D97-AF65-F5344CB8AC3E}">
        <p14:creationId xmlns:p14="http://schemas.microsoft.com/office/powerpoint/2010/main" val="3081599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Interprofessional Teamwork (cont)</a:t>
            </a:r>
            <a:endParaRPr lang="en-US" dirty="0"/>
          </a:p>
        </p:txBody>
      </p:sp>
      <p:sp>
        <p:nvSpPr>
          <p:cNvPr id="3" name="Content Placeholder 2"/>
          <p:cNvSpPr>
            <a:spLocks noGrp="1"/>
          </p:cNvSpPr>
          <p:nvPr>
            <p:ph idx="1"/>
          </p:nvPr>
        </p:nvSpPr>
        <p:spPr/>
        <p:txBody>
          <a:bodyPr>
            <a:normAutofit lnSpcReduction="10000"/>
          </a:bodyPr>
          <a:lstStyle/>
          <a:p>
            <a:r>
              <a:rPr lang="en-US" smtClean="0"/>
              <a:t>Structuring interprofessional education to develop a culture of safety within healthcare</a:t>
            </a:r>
          </a:p>
          <a:p>
            <a:r>
              <a:rPr lang="en-US" smtClean="0"/>
              <a:t>Increased the use of simulation technologies in education and practice environments to support interprofessional team development and function</a:t>
            </a:r>
          </a:p>
          <a:p>
            <a:pPr lvl="1"/>
            <a:r>
              <a:rPr lang="en-US" smtClean="0"/>
              <a:t>Standards developed to advance the science of  simulation, share best practices, and provide evidence-based guidelines for implementation and training</a:t>
            </a:r>
            <a:endParaRPr lang="en-US" dirty="0"/>
          </a:p>
        </p:txBody>
      </p:sp>
      <p:sp>
        <p:nvSpPr>
          <p:cNvPr id="4" name="Slide Number Placeholder 3"/>
          <p:cNvSpPr>
            <a:spLocks noGrp="1"/>
          </p:cNvSpPr>
          <p:nvPr>
            <p:ph type="sldNum" sz="quarter" idx="12"/>
          </p:nvPr>
        </p:nvSpPr>
        <p:spPr/>
        <p:txBody>
          <a:bodyPr/>
          <a:lstStyle/>
          <a:p>
            <a:fld id="{D00CD317-A6DA-4AEB-ABF2-3D4EC7B5E140}" type="slidenum">
              <a:rPr lang="en-US" smtClean="0"/>
              <a:pPr/>
              <a:t>11</a:t>
            </a:fld>
            <a:endParaRPr lang="en-US"/>
          </a:p>
        </p:txBody>
      </p:sp>
    </p:spTree>
    <p:extLst>
      <p:ext uri="{BB962C8B-B14F-4D97-AF65-F5344CB8AC3E}">
        <p14:creationId xmlns:p14="http://schemas.microsoft.com/office/powerpoint/2010/main" val="1979962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4000" dirty="0" smtClean="0"/>
              <a:t>National Support of </a:t>
            </a:r>
            <a:br>
              <a:rPr lang="en-US" sz="4000" dirty="0" smtClean="0"/>
            </a:br>
            <a:r>
              <a:rPr lang="en-US" sz="4000" dirty="0" smtClean="0"/>
              <a:t>Interprofessional Teams</a:t>
            </a:r>
            <a:endParaRPr lang="en-US" sz="4000" dirty="0"/>
          </a:p>
        </p:txBody>
      </p:sp>
      <p:sp>
        <p:nvSpPr>
          <p:cNvPr id="3" name="Content Placeholder 2"/>
          <p:cNvSpPr>
            <a:spLocks noGrp="1"/>
          </p:cNvSpPr>
          <p:nvPr>
            <p:ph idx="1"/>
          </p:nvPr>
        </p:nvSpPr>
        <p:spPr/>
        <p:txBody>
          <a:bodyPr/>
          <a:lstStyle/>
          <a:p>
            <a:r>
              <a:rPr lang="en-US" smtClean="0"/>
              <a:t>National Quality Strategy: three aims and six priorities</a:t>
            </a:r>
          </a:p>
          <a:p>
            <a:r>
              <a:rPr lang="en-US" smtClean="0"/>
              <a:t>National Prevention Strategy: four strategic directions and seven targeted priorities</a:t>
            </a:r>
          </a:p>
          <a:p>
            <a:r>
              <a:rPr lang="en-US" smtClean="0"/>
              <a:t>Meaningful use and the HITECH Act:</a:t>
            </a:r>
          </a:p>
          <a:p>
            <a:pPr lvl="1"/>
            <a:r>
              <a:rPr lang="en-US" smtClean="0"/>
              <a:t>Limits the impact of interprofessional teams by language that focuses on physician reimbursement through the Medicare/Medicaid incentive structure</a:t>
            </a:r>
          </a:p>
          <a:p>
            <a:pPr lvl="1"/>
            <a:endParaRPr lang="en-US" dirty="0" smtClean="0"/>
          </a:p>
        </p:txBody>
      </p:sp>
      <p:sp>
        <p:nvSpPr>
          <p:cNvPr id="4" name="Slide Number Placeholder 3"/>
          <p:cNvSpPr>
            <a:spLocks noGrp="1"/>
          </p:cNvSpPr>
          <p:nvPr>
            <p:ph type="sldNum" sz="quarter" idx="12"/>
          </p:nvPr>
        </p:nvSpPr>
        <p:spPr/>
        <p:txBody>
          <a:bodyPr/>
          <a:lstStyle/>
          <a:p>
            <a:fld id="{D00CD317-A6DA-4AEB-ABF2-3D4EC7B5E140}" type="slidenum">
              <a:rPr lang="en-US" smtClean="0"/>
              <a:pPr/>
              <a:t>12</a:t>
            </a:fld>
            <a:endParaRPr lang="en-US"/>
          </a:p>
        </p:txBody>
      </p:sp>
    </p:spTree>
    <p:extLst>
      <p:ext uri="{BB962C8B-B14F-4D97-AF65-F5344CB8AC3E}">
        <p14:creationId xmlns:p14="http://schemas.microsoft.com/office/powerpoint/2010/main" val="3767872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Learning Outcomes</a:t>
            </a:r>
            <a:endParaRPr lang="en-US" dirty="0"/>
          </a:p>
        </p:txBody>
      </p:sp>
      <p:sp>
        <p:nvSpPr>
          <p:cNvPr id="3" name="Content Placeholder 2"/>
          <p:cNvSpPr>
            <a:spLocks noGrp="1"/>
          </p:cNvSpPr>
          <p:nvPr>
            <p:ph idx="1"/>
          </p:nvPr>
        </p:nvSpPr>
        <p:spPr/>
        <p:txBody>
          <a:bodyPr>
            <a:normAutofit fontScale="70000" lnSpcReduction="20000"/>
          </a:bodyPr>
          <a:lstStyle/>
          <a:p>
            <a:r>
              <a:rPr lang="en-US" smtClean="0"/>
              <a:t>Distinguish between advanced practice registered nurses (APRNs) and other advanced practice professionals.</a:t>
            </a:r>
          </a:p>
          <a:p>
            <a:r>
              <a:rPr lang="en-US" smtClean="0"/>
              <a:t>Describe interrelatedness of nursing education, faculty, American Nurses Association Nursing Informatics (ANA NI) standards, Quality and Safety Education for Nurses and American Association of Colleges of Nursing essentials for master’s and doctoral education.</a:t>
            </a:r>
          </a:p>
          <a:p>
            <a:r>
              <a:rPr lang="en-US" smtClean="0"/>
              <a:t>Summarize the role of the APRN and other advanced level practitioners in the report The Future of Nursing: Leading Change Advancing Health.</a:t>
            </a:r>
          </a:p>
          <a:p>
            <a:r>
              <a:rPr lang="en-US" smtClean="0"/>
              <a:t>Indicate importance of reports such as the National Prevention Strategy and National Strategy for Quality Improvement in Health Care to advanced-level practitioners.</a:t>
            </a:r>
            <a:endParaRPr lang="en-US" dirty="0"/>
          </a:p>
        </p:txBody>
      </p:sp>
      <p:sp>
        <p:nvSpPr>
          <p:cNvPr id="4" name="Slide Number Placeholder 3"/>
          <p:cNvSpPr>
            <a:spLocks noGrp="1"/>
          </p:cNvSpPr>
          <p:nvPr>
            <p:ph type="sldNum" sz="quarter" idx="12"/>
          </p:nvPr>
        </p:nvSpPr>
        <p:spPr/>
        <p:txBody>
          <a:bodyPr/>
          <a:lstStyle/>
          <a:p>
            <a:fld id="{D00CD317-A6DA-4AEB-ABF2-3D4EC7B5E140}" type="slidenum">
              <a:rPr lang="en-US" smtClean="0"/>
              <a:pPr/>
              <a:t>2</a:t>
            </a:fld>
            <a:endParaRPr lang="en-US"/>
          </a:p>
        </p:txBody>
      </p:sp>
    </p:spTree>
    <p:extLst>
      <p:ext uri="{BB962C8B-B14F-4D97-AF65-F5344CB8AC3E}">
        <p14:creationId xmlns:p14="http://schemas.microsoft.com/office/powerpoint/2010/main" val="2960052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 (cont)</a:t>
            </a:r>
            <a:endParaRPr lang="en-US" dirty="0"/>
          </a:p>
        </p:txBody>
      </p:sp>
      <p:sp>
        <p:nvSpPr>
          <p:cNvPr id="3" name="Content Placeholder 2"/>
          <p:cNvSpPr>
            <a:spLocks noGrp="1"/>
          </p:cNvSpPr>
          <p:nvPr>
            <p:ph idx="1"/>
          </p:nvPr>
        </p:nvSpPr>
        <p:spPr/>
        <p:txBody>
          <a:bodyPr>
            <a:normAutofit fontScale="92500" lnSpcReduction="20000"/>
          </a:bodyPr>
          <a:lstStyle/>
          <a:p>
            <a:r>
              <a:rPr lang="en-US" smtClean="0"/>
              <a:t>Discuss the role of the APRN as it relates to nursing informatics (NI) in the current HITECH environment.</a:t>
            </a:r>
          </a:p>
          <a:p>
            <a:r>
              <a:rPr lang="en-US" smtClean="0"/>
              <a:t>Explain the impact of NI on health information technology deployment.</a:t>
            </a:r>
          </a:p>
          <a:p>
            <a:r>
              <a:rPr lang="en-US" smtClean="0"/>
              <a:t>Explore concepts relating to the interprofessional team, such as:</a:t>
            </a:r>
          </a:p>
          <a:p>
            <a:pPr lvl="1"/>
            <a:r>
              <a:rPr lang="en-US" smtClean="0"/>
              <a:t>Patient centricity,</a:t>
            </a:r>
          </a:p>
          <a:p>
            <a:pPr lvl="1"/>
            <a:r>
              <a:rPr lang="en-US" smtClean="0"/>
              <a:t>Interprofessionalism,</a:t>
            </a:r>
          </a:p>
          <a:p>
            <a:pPr lvl="1"/>
            <a:r>
              <a:rPr lang="en-US" smtClean="0"/>
              <a:t>Simulation (both education and practice).</a:t>
            </a:r>
            <a:endParaRPr lang="en-US" dirty="0"/>
          </a:p>
        </p:txBody>
      </p:sp>
      <p:sp>
        <p:nvSpPr>
          <p:cNvPr id="4" name="Slide Number Placeholder 3"/>
          <p:cNvSpPr>
            <a:spLocks noGrp="1"/>
          </p:cNvSpPr>
          <p:nvPr>
            <p:ph type="sldNum" sz="quarter" idx="12"/>
          </p:nvPr>
        </p:nvSpPr>
        <p:spPr/>
        <p:txBody>
          <a:bodyPr/>
          <a:lstStyle/>
          <a:p>
            <a:fld id="{D00CD317-A6DA-4AEB-ABF2-3D4EC7B5E140}" type="slidenum">
              <a:rPr lang="en-US" smtClean="0"/>
              <a:pPr/>
              <a:t>3</a:t>
            </a:fld>
            <a:endParaRPr lang="en-US"/>
          </a:p>
        </p:txBody>
      </p:sp>
    </p:spTree>
    <p:extLst>
      <p:ext uri="{BB962C8B-B14F-4D97-AF65-F5344CB8AC3E}">
        <p14:creationId xmlns:p14="http://schemas.microsoft.com/office/powerpoint/2010/main" val="2359856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Introduction</a:t>
            </a:r>
            <a:endParaRPr lang="en-US" dirty="0"/>
          </a:p>
        </p:txBody>
      </p:sp>
      <p:sp>
        <p:nvSpPr>
          <p:cNvPr id="3" name="Content Placeholder 2"/>
          <p:cNvSpPr>
            <a:spLocks noGrp="1"/>
          </p:cNvSpPr>
          <p:nvPr>
            <p:ph idx="1"/>
          </p:nvPr>
        </p:nvSpPr>
        <p:spPr/>
        <p:txBody>
          <a:bodyPr/>
          <a:lstStyle/>
          <a:p>
            <a:r>
              <a:rPr lang="en-US" smtClean="0"/>
              <a:t>Interprofessional team: new “buzzword”</a:t>
            </a:r>
          </a:p>
          <a:p>
            <a:r>
              <a:rPr lang="en-US" smtClean="0"/>
              <a:t>Health care and social assistance employment positions are increasing in the United States</a:t>
            </a:r>
          </a:p>
          <a:p>
            <a:r>
              <a:rPr lang="en-US" smtClean="0"/>
              <a:t>Increased need for primary care providers since the enactment of the ACA</a:t>
            </a:r>
          </a:p>
          <a:p>
            <a:r>
              <a:rPr lang="en-US" smtClean="0"/>
              <a:t>Advanced prepared registered nurses are positioned to fill this role</a:t>
            </a:r>
            <a:endParaRPr lang="en-US" dirty="0"/>
          </a:p>
        </p:txBody>
      </p:sp>
      <p:sp>
        <p:nvSpPr>
          <p:cNvPr id="4" name="Slide Number Placeholder 3"/>
          <p:cNvSpPr>
            <a:spLocks noGrp="1"/>
          </p:cNvSpPr>
          <p:nvPr>
            <p:ph type="sldNum" sz="quarter" idx="12"/>
          </p:nvPr>
        </p:nvSpPr>
        <p:spPr/>
        <p:txBody>
          <a:bodyPr/>
          <a:lstStyle/>
          <a:p>
            <a:fld id="{D00CD317-A6DA-4AEB-ABF2-3D4EC7B5E140}" type="slidenum">
              <a:rPr lang="en-US" smtClean="0"/>
              <a:pPr/>
              <a:t>4</a:t>
            </a:fld>
            <a:endParaRPr lang="en-US"/>
          </a:p>
        </p:txBody>
      </p:sp>
    </p:spTree>
    <p:extLst>
      <p:ext uri="{BB962C8B-B14F-4D97-AF65-F5344CB8AC3E}">
        <p14:creationId xmlns:p14="http://schemas.microsoft.com/office/powerpoint/2010/main" val="3299609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4000" dirty="0" smtClean="0"/>
              <a:t>Types of Advanced-Level Interprofessional Team Members</a:t>
            </a:r>
            <a:endParaRPr lang="en-US" sz="4000" dirty="0"/>
          </a:p>
        </p:txBody>
      </p:sp>
      <p:sp>
        <p:nvSpPr>
          <p:cNvPr id="3" name="Content Placeholder 2"/>
          <p:cNvSpPr>
            <a:spLocks noGrp="1"/>
          </p:cNvSpPr>
          <p:nvPr>
            <p:ph idx="1"/>
          </p:nvPr>
        </p:nvSpPr>
        <p:spPr/>
        <p:txBody>
          <a:bodyPr>
            <a:normAutofit lnSpcReduction="10000"/>
          </a:bodyPr>
          <a:lstStyle/>
          <a:p>
            <a:r>
              <a:rPr lang="en-US" smtClean="0"/>
              <a:t>Advanced practice registered nurse</a:t>
            </a:r>
          </a:p>
          <a:p>
            <a:pPr lvl="1"/>
            <a:r>
              <a:rPr lang="en-US" smtClean="0"/>
              <a:t>Certified nurse-midwife (CNM)</a:t>
            </a:r>
          </a:p>
          <a:p>
            <a:pPr lvl="1"/>
            <a:r>
              <a:rPr lang="en-US" smtClean="0"/>
              <a:t>Certified nurse practitioner (CNP)</a:t>
            </a:r>
          </a:p>
          <a:p>
            <a:pPr lvl="1"/>
            <a:r>
              <a:rPr lang="en-US" smtClean="0"/>
              <a:t>Clinical nurse specialist (CNS)</a:t>
            </a:r>
          </a:p>
          <a:p>
            <a:pPr lvl="1"/>
            <a:r>
              <a:rPr lang="en-US" smtClean="0"/>
              <a:t>Certified registered nurse anesthetist (CRNA)</a:t>
            </a:r>
          </a:p>
          <a:p>
            <a:r>
              <a:rPr lang="en-US" smtClean="0"/>
              <a:t>Physician assistant</a:t>
            </a:r>
          </a:p>
          <a:p>
            <a:r>
              <a:rPr lang="en-US" smtClean="0"/>
              <a:t>Physical therapist</a:t>
            </a:r>
          </a:p>
          <a:p>
            <a:r>
              <a:rPr lang="en-US" smtClean="0"/>
              <a:t>Occupational therapist</a:t>
            </a:r>
            <a:endParaRPr lang="en-US" dirty="0" smtClean="0"/>
          </a:p>
        </p:txBody>
      </p:sp>
      <p:sp>
        <p:nvSpPr>
          <p:cNvPr id="4" name="Slide Number Placeholder 3"/>
          <p:cNvSpPr>
            <a:spLocks noGrp="1"/>
          </p:cNvSpPr>
          <p:nvPr>
            <p:ph type="sldNum" sz="quarter" idx="12"/>
          </p:nvPr>
        </p:nvSpPr>
        <p:spPr/>
        <p:txBody>
          <a:bodyPr/>
          <a:lstStyle/>
          <a:p>
            <a:fld id="{D00CD317-A6DA-4AEB-ABF2-3D4EC7B5E140}" type="slidenum">
              <a:rPr lang="en-US" smtClean="0"/>
              <a:pPr/>
              <a:t>5</a:t>
            </a:fld>
            <a:endParaRPr lang="en-US"/>
          </a:p>
        </p:txBody>
      </p:sp>
    </p:spTree>
    <p:extLst>
      <p:ext uri="{BB962C8B-B14F-4D97-AF65-F5344CB8AC3E}">
        <p14:creationId xmlns:p14="http://schemas.microsoft.com/office/powerpoint/2010/main" val="173521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Autofit/>
          </a:bodyPr>
          <a:lstStyle/>
          <a:p>
            <a:r>
              <a:rPr lang="en-US" sz="4000" dirty="0" smtClean="0"/>
              <a:t>Types of Advanced-Level </a:t>
            </a:r>
            <a:br>
              <a:rPr lang="en-US" sz="4000" dirty="0" smtClean="0"/>
            </a:br>
            <a:r>
              <a:rPr lang="en-US" sz="4000" dirty="0" smtClean="0"/>
              <a:t>Interprofessional Team Members (cont)</a:t>
            </a:r>
            <a:endParaRPr lang="en-US" sz="4000" dirty="0"/>
          </a:p>
        </p:txBody>
      </p:sp>
      <p:sp>
        <p:nvSpPr>
          <p:cNvPr id="3" name="Content Placeholder 2"/>
          <p:cNvSpPr>
            <a:spLocks noGrp="1"/>
          </p:cNvSpPr>
          <p:nvPr>
            <p:ph idx="1"/>
          </p:nvPr>
        </p:nvSpPr>
        <p:spPr/>
        <p:txBody>
          <a:bodyPr/>
          <a:lstStyle/>
          <a:p>
            <a:r>
              <a:rPr lang="en-US" smtClean="0"/>
              <a:t>Dietitian and nutritionist</a:t>
            </a:r>
          </a:p>
          <a:p>
            <a:r>
              <a:rPr lang="en-US" smtClean="0"/>
              <a:t>Pharmacist</a:t>
            </a:r>
          </a:p>
          <a:p>
            <a:r>
              <a:rPr lang="en-US" smtClean="0"/>
              <a:t>Behavioral health professional</a:t>
            </a:r>
          </a:p>
          <a:p>
            <a:r>
              <a:rPr lang="en-US" smtClean="0"/>
              <a:t>Health care administration professional</a:t>
            </a:r>
          </a:p>
          <a:p>
            <a:r>
              <a:rPr lang="en-US" smtClean="0"/>
              <a:t>HIT professional</a:t>
            </a:r>
          </a:p>
          <a:p>
            <a:r>
              <a:rPr lang="en-US" smtClean="0"/>
              <a:t>Informatics nurse specialist</a:t>
            </a:r>
            <a:endParaRPr lang="en-US" dirty="0" smtClean="0"/>
          </a:p>
        </p:txBody>
      </p:sp>
      <p:sp>
        <p:nvSpPr>
          <p:cNvPr id="4" name="Slide Number Placeholder 3"/>
          <p:cNvSpPr>
            <a:spLocks noGrp="1"/>
          </p:cNvSpPr>
          <p:nvPr>
            <p:ph type="sldNum" sz="quarter" idx="12"/>
          </p:nvPr>
        </p:nvSpPr>
        <p:spPr/>
        <p:txBody>
          <a:bodyPr/>
          <a:lstStyle/>
          <a:p>
            <a:fld id="{D00CD317-A6DA-4AEB-ABF2-3D4EC7B5E140}" type="slidenum">
              <a:rPr lang="en-US" smtClean="0"/>
              <a:pPr/>
              <a:t>6</a:t>
            </a:fld>
            <a:endParaRPr lang="en-US"/>
          </a:p>
        </p:txBody>
      </p:sp>
    </p:spTree>
    <p:extLst>
      <p:ext uri="{BB962C8B-B14F-4D97-AF65-F5344CB8AC3E}">
        <p14:creationId xmlns:p14="http://schemas.microsoft.com/office/powerpoint/2010/main" val="239529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Informatics Nurse Specialist</a:t>
            </a:r>
            <a:endParaRPr lang="en-US" dirty="0"/>
          </a:p>
        </p:txBody>
      </p:sp>
      <p:sp>
        <p:nvSpPr>
          <p:cNvPr id="3" name="Content Placeholder 2"/>
          <p:cNvSpPr>
            <a:spLocks noGrp="1"/>
          </p:cNvSpPr>
          <p:nvPr>
            <p:ph idx="1"/>
          </p:nvPr>
        </p:nvSpPr>
        <p:spPr/>
        <p:txBody>
          <a:bodyPr>
            <a:normAutofit fontScale="77500" lnSpcReduction="20000"/>
          </a:bodyPr>
          <a:lstStyle/>
          <a:p>
            <a:r>
              <a:rPr lang="en-US" smtClean="0"/>
              <a:t>Completed graduate or doctoral education in an informatics program</a:t>
            </a:r>
          </a:p>
          <a:p>
            <a:r>
              <a:rPr lang="en-US" smtClean="0"/>
              <a:t>Certification in nursing informatics (NI) is available</a:t>
            </a:r>
          </a:p>
          <a:p>
            <a:r>
              <a:rPr lang="en-US" smtClean="0"/>
              <a:t>Work involves the identification, definition, management, and communication of data, information, knowledge, and wisdom</a:t>
            </a:r>
          </a:p>
          <a:p>
            <a:r>
              <a:rPr lang="en-US" smtClean="0"/>
              <a:t>Support colleagues, health care consumers, patients, the interprofessional health care team, and other stakeholders</a:t>
            </a:r>
          </a:p>
          <a:p>
            <a:r>
              <a:rPr lang="en-US" smtClean="0"/>
              <a:t>Serves as the translator between clinical and information technology personnel and sectors</a:t>
            </a:r>
          </a:p>
          <a:p>
            <a:r>
              <a:rPr lang="en-US" smtClean="0"/>
              <a:t>Serve as translators and liaisons for health care consumers and patients</a:t>
            </a:r>
            <a:endParaRPr lang="en-US" dirty="0"/>
          </a:p>
        </p:txBody>
      </p:sp>
      <p:sp>
        <p:nvSpPr>
          <p:cNvPr id="4" name="Slide Number Placeholder 3"/>
          <p:cNvSpPr>
            <a:spLocks noGrp="1"/>
          </p:cNvSpPr>
          <p:nvPr>
            <p:ph type="sldNum" sz="quarter" idx="12"/>
          </p:nvPr>
        </p:nvSpPr>
        <p:spPr/>
        <p:txBody>
          <a:bodyPr/>
          <a:lstStyle/>
          <a:p>
            <a:fld id="{D00CD317-A6DA-4AEB-ABF2-3D4EC7B5E140}" type="slidenum">
              <a:rPr lang="en-US" smtClean="0"/>
              <a:pPr/>
              <a:t>7</a:t>
            </a:fld>
            <a:endParaRPr lang="en-US"/>
          </a:p>
        </p:txBody>
      </p:sp>
    </p:spTree>
    <p:extLst>
      <p:ext uri="{BB962C8B-B14F-4D97-AF65-F5344CB8AC3E}">
        <p14:creationId xmlns:p14="http://schemas.microsoft.com/office/powerpoint/2010/main" val="3739774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4000" dirty="0" smtClean="0"/>
              <a:t>Informatics Competencies for</a:t>
            </a:r>
            <a:br>
              <a:rPr lang="en-US" sz="4000" dirty="0" smtClean="0"/>
            </a:br>
            <a:r>
              <a:rPr lang="en-US" sz="4000" dirty="0" smtClean="0"/>
              <a:t>Interprofessional Teams</a:t>
            </a:r>
            <a:endParaRPr lang="en-US" sz="4000" dirty="0"/>
          </a:p>
        </p:txBody>
      </p:sp>
      <p:sp>
        <p:nvSpPr>
          <p:cNvPr id="3" name="Content Placeholder 2"/>
          <p:cNvSpPr>
            <a:spLocks noGrp="1"/>
          </p:cNvSpPr>
          <p:nvPr>
            <p:ph idx="1"/>
          </p:nvPr>
        </p:nvSpPr>
        <p:spPr/>
        <p:txBody>
          <a:bodyPr/>
          <a:lstStyle/>
          <a:p>
            <a:r>
              <a:rPr lang="en-US" smtClean="0"/>
              <a:t>ANA</a:t>
            </a:r>
          </a:p>
          <a:p>
            <a:pPr lvl="1"/>
            <a:r>
              <a:rPr lang="en-US" smtClean="0"/>
              <a:t>Identified NI as a nursing specialty in 1992</a:t>
            </a:r>
          </a:p>
          <a:p>
            <a:pPr lvl="1"/>
            <a:r>
              <a:rPr lang="en-US" smtClean="0"/>
              <a:t>Published the specialty’s first scope of practice statement in 1994</a:t>
            </a:r>
          </a:p>
          <a:p>
            <a:pPr lvl="1"/>
            <a:r>
              <a:rPr lang="en-US" smtClean="0"/>
              <a:t>Published NI standards of practice in 1995</a:t>
            </a:r>
          </a:p>
          <a:p>
            <a:pPr lvl="1"/>
            <a:r>
              <a:rPr lang="en-US" smtClean="0"/>
              <a:t>The last publication, Nursing: Scope and Standards of Practice, Second Edition includes:</a:t>
            </a:r>
          </a:p>
          <a:p>
            <a:pPr lvl="2"/>
            <a:r>
              <a:rPr lang="en-US" smtClean="0"/>
              <a:t>Competencies describing the integration of knowledge, skills, abilities, and judgment</a:t>
            </a:r>
            <a:endParaRPr lang="en-US" dirty="0"/>
          </a:p>
        </p:txBody>
      </p:sp>
      <p:sp>
        <p:nvSpPr>
          <p:cNvPr id="4" name="Slide Number Placeholder 3"/>
          <p:cNvSpPr>
            <a:spLocks noGrp="1"/>
          </p:cNvSpPr>
          <p:nvPr>
            <p:ph type="sldNum" sz="quarter" idx="12"/>
          </p:nvPr>
        </p:nvSpPr>
        <p:spPr/>
        <p:txBody>
          <a:bodyPr/>
          <a:lstStyle/>
          <a:p>
            <a:fld id="{D00CD317-A6DA-4AEB-ABF2-3D4EC7B5E140}" type="slidenum">
              <a:rPr lang="en-US" smtClean="0"/>
              <a:pPr/>
              <a:t>8</a:t>
            </a:fld>
            <a:endParaRPr lang="en-US"/>
          </a:p>
        </p:txBody>
      </p:sp>
    </p:spTree>
    <p:extLst>
      <p:ext uri="{BB962C8B-B14F-4D97-AF65-F5344CB8AC3E}">
        <p14:creationId xmlns:p14="http://schemas.microsoft.com/office/powerpoint/2010/main" val="3403550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Educational Standards</a:t>
            </a:r>
            <a:endParaRPr lang="en-US" dirty="0"/>
          </a:p>
        </p:txBody>
      </p:sp>
      <p:sp>
        <p:nvSpPr>
          <p:cNvPr id="3" name="Content Placeholder 2"/>
          <p:cNvSpPr>
            <a:spLocks noGrp="1"/>
          </p:cNvSpPr>
          <p:nvPr>
            <p:ph idx="1"/>
          </p:nvPr>
        </p:nvSpPr>
        <p:spPr/>
        <p:txBody>
          <a:bodyPr>
            <a:normAutofit lnSpcReduction="10000"/>
          </a:bodyPr>
          <a:lstStyle/>
          <a:p>
            <a:r>
              <a:rPr lang="en-US" dirty="0" smtClean="0"/>
              <a:t>Supported by:</a:t>
            </a:r>
          </a:p>
          <a:p>
            <a:pPr lvl="1"/>
            <a:r>
              <a:rPr lang="en-US" dirty="0" smtClean="0"/>
              <a:t>American Association of Colleges of Nursing (AACN)</a:t>
            </a:r>
          </a:p>
          <a:p>
            <a:pPr lvl="1"/>
            <a:r>
              <a:rPr lang="en-US" dirty="0" smtClean="0"/>
              <a:t>National League for Nursing (NLN)</a:t>
            </a:r>
          </a:p>
          <a:p>
            <a:pPr lvl="1"/>
            <a:r>
              <a:rPr lang="en-US" dirty="0" smtClean="0"/>
              <a:t>Quality and Safety Education for Nurses </a:t>
            </a:r>
            <a:br>
              <a:rPr lang="en-US" dirty="0" smtClean="0"/>
            </a:br>
            <a:r>
              <a:rPr lang="en-US" dirty="0" smtClean="0"/>
              <a:t>(QSEN) project</a:t>
            </a:r>
          </a:p>
          <a:p>
            <a:pPr lvl="1"/>
            <a:r>
              <a:rPr lang="en-US" dirty="0" smtClean="0"/>
              <a:t>Technology Informatics Guiding Education Reform (TIGER) initiative</a:t>
            </a:r>
          </a:p>
          <a:p>
            <a:pPr lvl="1"/>
            <a:r>
              <a:rPr lang="en-US" dirty="0" smtClean="0"/>
              <a:t>Nursing Education for Healthcare Informatics (NEHI) model</a:t>
            </a:r>
            <a:endParaRPr lang="en-US" dirty="0"/>
          </a:p>
        </p:txBody>
      </p:sp>
      <p:sp>
        <p:nvSpPr>
          <p:cNvPr id="4" name="Slide Number Placeholder 3"/>
          <p:cNvSpPr>
            <a:spLocks noGrp="1"/>
          </p:cNvSpPr>
          <p:nvPr>
            <p:ph type="sldNum" sz="quarter" idx="12"/>
          </p:nvPr>
        </p:nvSpPr>
        <p:spPr/>
        <p:txBody>
          <a:bodyPr/>
          <a:lstStyle/>
          <a:p>
            <a:fld id="{D00CD317-A6DA-4AEB-ABF2-3D4EC7B5E140}" type="slidenum">
              <a:rPr lang="en-US" smtClean="0"/>
              <a:pPr/>
              <a:t>9</a:t>
            </a:fld>
            <a:endParaRPr lang="en-US"/>
          </a:p>
        </p:txBody>
      </p:sp>
    </p:spTree>
    <p:extLst>
      <p:ext uri="{BB962C8B-B14F-4D97-AF65-F5344CB8AC3E}">
        <p14:creationId xmlns:p14="http://schemas.microsoft.com/office/powerpoint/2010/main" val="382252907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3095</TotalTime>
  <Words>588</Words>
  <Application>Microsoft Office PowerPoint</Application>
  <PresentationFormat>On-screen Show (4:3)</PresentationFormat>
  <Paragraphs>83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1_Office Theme</vt:lpstr>
      <vt:lpstr>Advanced Practice Roles in Interprofessional Teams</vt:lpstr>
      <vt:lpstr>Learning Outcomes</vt:lpstr>
      <vt:lpstr>Learning Outcomes (cont)</vt:lpstr>
      <vt:lpstr>Introduction</vt:lpstr>
      <vt:lpstr>Types of Advanced-Level Interprofessional Team Members</vt:lpstr>
      <vt:lpstr>Types of Advanced-Level  Interprofessional Team Members (cont)</vt:lpstr>
      <vt:lpstr>Informatics Nurse Specialist</vt:lpstr>
      <vt:lpstr>Informatics Competencies for Interprofessional Teams</vt:lpstr>
      <vt:lpstr>Educational Standards</vt:lpstr>
      <vt:lpstr>Interprofessional Teamwork</vt:lpstr>
      <vt:lpstr>Interprofessional Teamwork (cont)</vt:lpstr>
      <vt:lpstr>National Support of  Interprofessional Teams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Dawna</dc:creator>
  <cp:lastModifiedBy>Jackie Jay</cp:lastModifiedBy>
  <cp:revision>13</cp:revision>
  <dcterms:created xsi:type="dcterms:W3CDTF">2015-08-12T23:17:09Z</dcterms:created>
  <dcterms:modified xsi:type="dcterms:W3CDTF">2015-12-15T02:11:46Z</dcterms:modified>
</cp:coreProperties>
</file>