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E6FE78-DA50-4E15-9B26-FF5015784CB1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B8B6A5-3E94-4CFF-BE25-DBCEF5B75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265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609600" y="1371600"/>
            <a:ext cx="8534400" cy="3810000"/>
          </a:xfrm>
          <a:prstGeom prst="rect">
            <a:avLst/>
          </a:prstGeom>
          <a:solidFill>
            <a:srgbClr val="00808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9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524000"/>
            <a:ext cx="7772400" cy="1771650"/>
          </a:xfrm>
        </p:spPr>
        <p:txBody>
          <a:bodyPr anchor="ctr">
            <a:noAutofit/>
          </a:bodyPr>
          <a:lstStyle>
            <a:lvl1pPr algn="l">
              <a:defRPr sz="6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6576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CCFF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317-A6DA-4AEB-ABF2-3D4EC7B5E14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0" y="3733800"/>
            <a:ext cx="9144000" cy="0"/>
          </a:xfrm>
          <a:prstGeom prst="line">
            <a:avLst/>
          </a:prstGeom>
          <a:ln w="34925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3" descr="logo_springer"/>
          <p:cNvPicPr>
            <a:picLocks noChangeAspect="1" noChangeArrowheads="1"/>
          </p:cNvPicPr>
          <p:nvPr userDrawn="1"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1205" y="6136159"/>
            <a:ext cx="2461591" cy="645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913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317-A6DA-4AEB-ABF2-3D4EC7B5E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981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317-A6DA-4AEB-ABF2-3D4EC7B5E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7670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317-A6DA-4AEB-ABF2-3D4EC7B5E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8247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317-A6DA-4AEB-ABF2-3D4EC7B5E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277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609600" y="1371600"/>
            <a:ext cx="8534400" cy="3810000"/>
          </a:xfrm>
          <a:prstGeom prst="rect">
            <a:avLst/>
          </a:prstGeom>
          <a:solidFill>
            <a:srgbClr val="00808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9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438400"/>
            <a:ext cx="7772400" cy="2667000"/>
          </a:xfrm>
        </p:spPr>
        <p:txBody>
          <a:bodyPr anchor="ctr">
            <a:noAutofit/>
          </a:bodyPr>
          <a:lstStyle>
            <a:lvl1pPr algn="l"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524000"/>
            <a:ext cx="6400800" cy="838200"/>
          </a:xfrm>
        </p:spPr>
        <p:txBody>
          <a:bodyPr anchor="ctr">
            <a:normAutofit/>
          </a:bodyPr>
          <a:lstStyle>
            <a:lvl1pPr marL="0" indent="0" algn="l">
              <a:buNone/>
              <a:defRPr sz="3600">
                <a:solidFill>
                  <a:srgbClr val="CCFF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0" y="2438400"/>
            <a:ext cx="9144000" cy="0"/>
          </a:xfrm>
          <a:prstGeom prst="line">
            <a:avLst/>
          </a:prstGeom>
          <a:ln w="34925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3" descr="logo_springer"/>
          <p:cNvPicPr>
            <a:picLocks noChangeAspect="1" noChangeArrowheads="1"/>
          </p:cNvPicPr>
          <p:nvPr userDrawn="1"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1205" y="6136159"/>
            <a:ext cx="2461591" cy="645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798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609600" y="1371600"/>
            <a:ext cx="8534400" cy="3810000"/>
          </a:xfrm>
          <a:prstGeom prst="rect">
            <a:avLst/>
          </a:prstGeom>
          <a:solidFill>
            <a:srgbClr val="00808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9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524000"/>
            <a:ext cx="7772400" cy="2667000"/>
          </a:xfrm>
        </p:spPr>
        <p:txBody>
          <a:bodyPr anchor="ctr">
            <a:noAutofit/>
          </a:bodyPr>
          <a:lstStyle>
            <a:lvl1pPr algn="l">
              <a:defRPr sz="6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4343400"/>
            <a:ext cx="6400800" cy="838200"/>
          </a:xfrm>
        </p:spPr>
        <p:txBody>
          <a:bodyPr anchor="ctr">
            <a:normAutofit/>
          </a:bodyPr>
          <a:lstStyle>
            <a:lvl1pPr marL="0" indent="0" algn="l">
              <a:buNone/>
              <a:defRPr sz="3600">
                <a:solidFill>
                  <a:srgbClr val="CCFF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0" y="4343400"/>
            <a:ext cx="9144000" cy="0"/>
          </a:xfrm>
          <a:prstGeom prst="line">
            <a:avLst/>
          </a:prstGeom>
          <a:ln w="34925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3" descr="logo_springer"/>
          <p:cNvPicPr>
            <a:picLocks noChangeAspect="1" noChangeArrowheads="1"/>
          </p:cNvPicPr>
          <p:nvPr userDrawn="1"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1205" y="6136159"/>
            <a:ext cx="2461591" cy="645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5262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317-A6DA-4AEB-ABF2-3D4EC7B5E14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0" y="1295400"/>
            <a:ext cx="9144000" cy="0"/>
          </a:xfrm>
          <a:prstGeom prst="line">
            <a:avLst/>
          </a:prstGeom>
          <a:ln w="34925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3086100" y="6521063"/>
            <a:ext cx="297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0" dirty="0" smtClean="0">
                <a:solidFill>
                  <a:schemeClr val="bg1"/>
                </a:solidFill>
              </a:rPr>
              <a:t>© 2016 Springer Publishing Company, LLC.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606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317-A6DA-4AEB-ABF2-3D4EC7B5E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301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317-A6DA-4AEB-ABF2-3D4EC7B5E14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0" y="1295400"/>
            <a:ext cx="9144000" cy="0"/>
          </a:xfrm>
          <a:prstGeom prst="line">
            <a:avLst/>
          </a:prstGeom>
          <a:ln w="34925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3086100" y="6521063"/>
            <a:ext cx="297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0" dirty="0" smtClean="0">
                <a:solidFill>
                  <a:schemeClr val="bg1"/>
                </a:solidFill>
              </a:rPr>
              <a:t>© 2016 Springer Publishing Company, LLC.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857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317-A6DA-4AEB-ABF2-3D4EC7B5E14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0" y="1295400"/>
            <a:ext cx="9144000" cy="0"/>
          </a:xfrm>
          <a:prstGeom prst="line">
            <a:avLst/>
          </a:prstGeom>
          <a:ln w="34925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 userDrawn="1"/>
        </p:nvSpPr>
        <p:spPr>
          <a:xfrm>
            <a:off x="3086100" y="6521063"/>
            <a:ext cx="297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0" dirty="0" smtClean="0">
                <a:solidFill>
                  <a:schemeClr val="bg1"/>
                </a:solidFill>
              </a:rPr>
              <a:t>© 2016 Springer Publishing Company, LLC.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007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317-A6DA-4AEB-ABF2-3D4EC7B5E140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 flipH="1">
            <a:off x="0" y="1295400"/>
            <a:ext cx="9144000" cy="0"/>
          </a:xfrm>
          <a:prstGeom prst="line">
            <a:avLst/>
          </a:prstGeom>
          <a:ln w="34925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3086100" y="6521063"/>
            <a:ext cx="297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0" dirty="0" smtClean="0">
                <a:solidFill>
                  <a:schemeClr val="bg1"/>
                </a:solidFill>
              </a:rPr>
              <a:t>© 2016 Springer Publishing Company, LLC.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210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317-A6DA-4AEB-ABF2-3D4EC7B5E14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3086100" y="6521063"/>
            <a:ext cx="297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0" dirty="0" smtClean="0">
                <a:solidFill>
                  <a:schemeClr val="bg1"/>
                </a:solidFill>
              </a:rPr>
              <a:t>© 2016 Springer Publishing Company, LLC.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911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72000">
              <a:srgbClr val="009999"/>
            </a:gs>
            <a:gs pos="0">
              <a:srgbClr val="66FF99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34200" y="6477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D00CD317-A6DA-4AEB-ABF2-3D4EC7B5E1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935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2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12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12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12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12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National </a:t>
            </a:r>
            <a:r>
              <a:rPr lang="en-US" sz="6000" dirty="0" smtClean="0"/>
              <a:t>Health Care </a:t>
            </a:r>
            <a:r>
              <a:rPr lang="en-US" sz="6000" dirty="0"/>
              <a:t>Transformation and Information </a:t>
            </a:r>
            <a:r>
              <a:rPr lang="en-US" sz="6000" dirty="0" smtClean="0"/>
              <a:t>Technology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</a:t>
            </a:r>
            <a:r>
              <a:rPr lang="en-US" dirty="0" smtClean="0"/>
              <a:t>4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382618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Research and Technology Development SHARP Grants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Awarded to Universities or research institutions</a:t>
            </a:r>
          </a:p>
          <a:p>
            <a:r>
              <a:rPr lang="en-US" smtClean="0"/>
              <a:t>Designed to support research to address critical areas of EHR functionality:</a:t>
            </a:r>
          </a:p>
          <a:p>
            <a:pPr lvl="1"/>
            <a:r>
              <a:rPr lang="en-US" smtClean="0"/>
              <a:t>Sharp S: Privacy and security</a:t>
            </a:r>
          </a:p>
          <a:p>
            <a:pPr lvl="1"/>
            <a:r>
              <a:rPr lang="en-US" smtClean="0"/>
              <a:t>Sharp C: Physician cognition and decision-making</a:t>
            </a:r>
          </a:p>
          <a:p>
            <a:pPr lvl="1"/>
            <a:r>
              <a:rPr lang="en-US" smtClean="0"/>
              <a:t>Sharp A: Health application design</a:t>
            </a:r>
          </a:p>
          <a:p>
            <a:pPr lvl="1"/>
            <a:r>
              <a:rPr lang="en-US" smtClean="0"/>
              <a:t>Sharp n: Use of EHR data</a:t>
            </a:r>
          </a:p>
          <a:p>
            <a:r>
              <a:rPr lang="en-US" smtClean="0"/>
              <a:t>MD Sharp: Grant awarded to support medical devices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317-A6DA-4AEB-ABF2-3D4EC7B5E14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0930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Workforce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Four grants for workforce development:</a:t>
            </a:r>
          </a:p>
          <a:p>
            <a:pPr lvl="1"/>
            <a:r>
              <a:rPr lang="en-US" dirty="0" smtClean="0"/>
              <a:t>Community colleges</a:t>
            </a:r>
          </a:p>
          <a:p>
            <a:pPr lvl="1"/>
            <a:r>
              <a:rPr lang="en-US" dirty="0" smtClean="0"/>
              <a:t>University-based training program</a:t>
            </a:r>
          </a:p>
          <a:p>
            <a:pPr lvl="1"/>
            <a:r>
              <a:rPr lang="en-US" dirty="0" smtClean="0"/>
              <a:t>Northern Virginia Community College to develop a Competency Exam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317-A6DA-4AEB-ABF2-3D4EC7B5E14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91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Interlocking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Each program designed to compensate for different challenges which could derail or slow broad adoption efforts</a:t>
            </a:r>
          </a:p>
          <a:p>
            <a:r>
              <a:rPr lang="en-US" smtClean="0"/>
              <a:t>The three most critical programs: </a:t>
            </a:r>
          </a:p>
          <a:p>
            <a:pPr lvl="1"/>
            <a:r>
              <a:rPr lang="en-US" smtClean="0"/>
              <a:t>EHR incentive program</a:t>
            </a:r>
          </a:p>
          <a:p>
            <a:pPr lvl="1"/>
            <a:r>
              <a:rPr lang="en-US" smtClean="0"/>
              <a:t>REC program</a:t>
            </a:r>
          </a:p>
          <a:p>
            <a:pPr lvl="1"/>
            <a:r>
              <a:rPr lang="en-US" smtClean="0"/>
              <a:t>State HIE program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317-A6DA-4AEB-ABF2-3D4EC7B5E14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9457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Link to the Affordable Care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National Quality Strategy: guide the development of health policy and implementation</a:t>
            </a:r>
          </a:p>
          <a:p>
            <a:pPr lvl="1"/>
            <a:r>
              <a:rPr lang="en-US" smtClean="0"/>
              <a:t>3 aims</a:t>
            </a:r>
          </a:p>
          <a:p>
            <a:pPr lvl="1"/>
            <a:r>
              <a:rPr lang="en-US" smtClean="0"/>
              <a:t>6 priority areas</a:t>
            </a:r>
          </a:p>
          <a:p>
            <a:r>
              <a:rPr lang="en-US" smtClean="0"/>
              <a:t>Accountable Care Organizations (ACOs): payment reform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317-A6DA-4AEB-ABF2-3D4EC7B5E14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369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Learning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mtClean="0"/>
              <a:t>Review recent efforts to expand access to, and the use of, health information technology in the United States</a:t>
            </a:r>
          </a:p>
          <a:p>
            <a:r>
              <a:rPr lang="en-US" smtClean="0"/>
              <a:t>Discuss how various programs are designed to be layered to support one another, particularly as regards HIT adoption and use.</a:t>
            </a:r>
          </a:p>
          <a:p>
            <a:r>
              <a:rPr lang="en-US" smtClean="0"/>
              <a:t>Demonstrate the link between HIT usage and ways to capitalize on payment reform.</a:t>
            </a:r>
          </a:p>
          <a:p>
            <a:r>
              <a:rPr lang="en-US" smtClean="0"/>
              <a:t>Describe the important roles that advanced practice nurses play within interprofessional teams within many of these national HIT initiatives.</a:t>
            </a:r>
          </a:p>
          <a:p>
            <a:r>
              <a:rPr lang="en-US" smtClean="0"/>
              <a:t>Review best practices within the nation to examine case studies on how organizations can successfully implement strategies to fully realize the national aims.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317-A6DA-4AEB-ABF2-3D4EC7B5E14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591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EHR penetration rate has increased since 2010 with the implementation of the HITECH Act</a:t>
            </a:r>
          </a:p>
          <a:p>
            <a:r>
              <a:rPr lang="en-US" smtClean="0"/>
              <a:t>HIT adoption for adoption’s sake was never the goal</a:t>
            </a:r>
          </a:p>
          <a:p>
            <a:r>
              <a:rPr lang="en-US" smtClean="0"/>
              <a:t>Emphasis is on using the infrastructure</a:t>
            </a:r>
          </a:p>
          <a:p>
            <a:r>
              <a:rPr lang="en-US" smtClean="0"/>
              <a:t>Advanced practice nurses are positioned to help realize the potential of HIT to improve care and lower costs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317-A6DA-4AEB-ABF2-3D4EC7B5E14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983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Expanding HIT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mtClean="0"/>
              <a:t>HITECH Act included funding for six major initiatives:</a:t>
            </a:r>
          </a:p>
          <a:p>
            <a:pPr lvl="1"/>
            <a:r>
              <a:rPr lang="en-US" smtClean="0"/>
              <a:t>EHR Incentive Program</a:t>
            </a:r>
          </a:p>
          <a:p>
            <a:pPr lvl="1"/>
            <a:r>
              <a:rPr lang="en-US" smtClean="0"/>
              <a:t>EHR Certification Program</a:t>
            </a:r>
          </a:p>
          <a:p>
            <a:pPr lvl="1"/>
            <a:r>
              <a:rPr lang="en-US" smtClean="0"/>
              <a:t>State HIE Program</a:t>
            </a:r>
          </a:p>
          <a:p>
            <a:pPr lvl="1"/>
            <a:r>
              <a:rPr lang="en-US" smtClean="0"/>
              <a:t>Regional Extension Center (REC) Program</a:t>
            </a:r>
          </a:p>
          <a:p>
            <a:pPr lvl="1"/>
            <a:r>
              <a:rPr lang="en-US" smtClean="0"/>
              <a:t>Beacon Community Program</a:t>
            </a:r>
          </a:p>
          <a:p>
            <a:pPr lvl="1"/>
            <a:r>
              <a:rPr lang="en-US" smtClean="0"/>
              <a:t>Workforce Development:</a:t>
            </a:r>
          </a:p>
          <a:p>
            <a:pPr lvl="2"/>
            <a:r>
              <a:rPr lang="en-US" smtClean="0"/>
              <a:t>Community College Curriculum</a:t>
            </a:r>
          </a:p>
          <a:p>
            <a:pPr lvl="2"/>
            <a:r>
              <a:rPr lang="en-US" smtClean="0"/>
              <a:t>University Based Training</a:t>
            </a:r>
          </a:p>
          <a:p>
            <a:pPr lvl="1"/>
            <a:r>
              <a:rPr lang="en-US" smtClean="0"/>
              <a:t>Strategic Health IT Advanced Research Projects (SHARP)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317-A6DA-4AEB-ABF2-3D4EC7B5E14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159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Expanding HIT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Meaningful use: defined by the EHR incentive program </a:t>
            </a:r>
          </a:p>
          <a:p>
            <a:r>
              <a:rPr lang="en-US" smtClean="0"/>
              <a:t>Office of the National Coordinator for Health Information Technology (ONC): ran out of funds for the programs</a:t>
            </a:r>
          </a:p>
          <a:p>
            <a:r>
              <a:rPr lang="en-US" smtClean="0"/>
              <a:t>EHR Incentive Program: the framework for promoting EHR adoption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317-A6DA-4AEB-ABF2-3D4EC7B5E14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068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Expanding HIT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mtClean="0"/>
              <a:t>Creation of Health Information Exchanges (HIE)</a:t>
            </a:r>
          </a:p>
          <a:p>
            <a:r>
              <a:rPr lang="en-US" smtClean="0"/>
              <a:t>Three designs:</a:t>
            </a:r>
          </a:p>
          <a:p>
            <a:pPr lvl="1"/>
            <a:r>
              <a:rPr lang="en-US" smtClean="0"/>
              <a:t>Central data repository model</a:t>
            </a:r>
          </a:p>
          <a:p>
            <a:pPr lvl="1"/>
            <a:r>
              <a:rPr lang="en-US" smtClean="0"/>
              <a:t>Federated model using local repositories</a:t>
            </a:r>
          </a:p>
          <a:p>
            <a:pPr lvl="1"/>
            <a:r>
              <a:rPr lang="en-US" smtClean="0"/>
              <a:t>Hybrid model with elements of both types</a:t>
            </a:r>
          </a:p>
          <a:p>
            <a:r>
              <a:rPr lang="en-US" smtClean="0"/>
              <a:t>Changes occurred 2011 where EHRs to become certified must be capable of Nationwide Health Information Network Direct (NwHIN Direct) or Direct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317-A6DA-4AEB-ABF2-3D4EC7B5E14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683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Beacon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Designed to demonstrate clinical quality improvements possible in communities with more robust EHR adoption</a:t>
            </a:r>
          </a:p>
          <a:p>
            <a:r>
              <a:rPr lang="en-US" smtClean="0"/>
              <a:t>Three part aim of the communities:</a:t>
            </a:r>
          </a:p>
          <a:p>
            <a:pPr lvl="1"/>
            <a:r>
              <a:rPr lang="en-US" smtClean="0"/>
              <a:t>Improve population health</a:t>
            </a:r>
          </a:p>
          <a:p>
            <a:pPr lvl="1"/>
            <a:r>
              <a:rPr lang="en-US" smtClean="0"/>
              <a:t>Test innovative approaches</a:t>
            </a:r>
          </a:p>
          <a:p>
            <a:pPr lvl="1"/>
            <a:r>
              <a:rPr lang="en-US" smtClean="0"/>
              <a:t>Build health IT infrastructure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317-A6DA-4AEB-ABF2-3D4EC7B5E14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773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Beacon Programs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Knowledge gained from the Beacon programs help design learning guides</a:t>
            </a:r>
          </a:p>
          <a:p>
            <a:r>
              <a:rPr lang="en-US" smtClean="0"/>
              <a:t>Guides provide information about community challenges with HIT implementation and how to overcome obstacles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317-A6DA-4AEB-ABF2-3D4EC7B5E14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863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Regional Extension Center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Programs to support EHR adoption</a:t>
            </a:r>
          </a:p>
          <a:p>
            <a:r>
              <a:rPr lang="en-US" smtClean="0"/>
              <a:t>62 REC centers created</a:t>
            </a:r>
          </a:p>
          <a:p>
            <a:r>
              <a:rPr lang="en-US" smtClean="0"/>
              <a:t>Direct funding tied to specific operational milestones:</a:t>
            </a:r>
          </a:p>
          <a:p>
            <a:pPr lvl="1"/>
            <a:r>
              <a:rPr lang="en-US" smtClean="0"/>
              <a:t>Enrollment with the REC</a:t>
            </a:r>
          </a:p>
          <a:p>
            <a:pPr lvl="1"/>
            <a:r>
              <a:rPr lang="en-US" smtClean="0"/>
              <a:t>Go-live on an EHR</a:t>
            </a:r>
          </a:p>
          <a:p>
            <a:pPr lvl="1"/>
            <a:r>
              <a:rPr lang="en-US" smtClean="0"/>
              <a:t>Provider achieved Meaningful Use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317-A6DA-4AEB-ABF2-3D4EC7B5E14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19408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1300</TotalTime>
  <Words>556</Words>
  <Application>Microsoft Office PowerPoint</Application>
  <PresentationFormat>On-screen Show (4:3)</PresentationFormat>
  <Paragraphs>87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1_Office Theme</vt:lpstr>
      <vt:lpstr>National Health Care Transformation and Information Technology</vt:lpstr>
      <vt:lpstr>Learning Outcomes</vt:lpstr>
      <vt:lpstr>Introduction</vt:lpstr>
      <vt:lpstr>Expanding HIT</vt:lpstr>
      <vt:lpstr>Expanding HIT (cont)</vt:lpstr>
      <vt:lpstr>Expanding HIT (cont)</vt:lpstr>
      <vt:lpstr>Beacon Programs</vt:lpstr>
      <vt:lpstr>Beacon Programs (cont)</vt:lpstr>
      <vt:lpstr>Regional Extension Center Programs</vt:lpstr>
      <vt:lpstr>Research and Technology Development SHARP Grants</vt:lpstr>
      <vt:lpstr>Workforce Development</vt:lpstr>
      <vt:lpstr>Interlocking Programs</vt:lpstr>
      <vt:lpstr>Link to the Affordable Care Act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Dawna</dc:creator>
  <cp:lastModifiedBy>Jackie Jay</cp:lastModifiedBy>
  <cp:revision>9</cp:revision>
  <dcterms:created xsi:type="dcterms:W3CDTF">2015-09-18T12:04:00Z</dcterms:created>
  <dcterms:modified xsi:type="dcterms:W3CDTF">2015-12-15T02:18:43Z</dcterms:modified>
</cp:coreProperties>
</file>