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42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AD755C-B210-4F06-8535-BA33A3AEFE1B}" type="datetimeFigureOut">
              <a:rPr lang="en-US" smtClean="0"/>
              <a:t>12/14/2015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BDDB79-C170-4E4C-B2F5-F012708EE5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59664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609600" y="1371600"/>
            <a:ext cx="8534400" cy="3810000"/>
          </a:xfrm>
          <a:prstGeom prst="rect">
            <a:avLst/>
          </a:prstGeom>
          <a:solidFill>
            <a:srgbClr val="00808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99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1524000"/>
            <a:ext cx="7772400" cy="1771650"/>
          </a:xfrm>
        </p:spPr>
        <p:txBody>
          <a:bodyPr anchor="ctr">
            <a:noAutofit/>
          </a:bodyPr>
          <a:lstStyle>
            <a:lvl1pPr algn="l">
              <a:defRPr sz="6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36576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rgbClr val="CCFF66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CD317-A6DA-4AEB-ABF2-3D4EC7B5E140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 flipH="1">
            <a:off x="0" y="3733800"/>
            <a:ext cx="9144000" cy="0"/>
          </a:xfrm>
          <a:prstGeom prst="line">
            <a:avLst/>
          </a:prstGeom>
          <a:ln w="34925">
            <a:solidFill>
              <a:schemeClr val="bg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3" descr="logo_springer"/>
          <p:cNvPicPr>
            <a:picLocks noChangeAspect="1" noChangeArrowheads="1"/>
          </p:cNvPicPr>
          <p:nvPr userDrawn="1"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1205" y="6136159"/>
            <a:ext cx="2461591" cy="6456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79133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7700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47700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CD317-A6DA-4AEB-ABF2-3D4EC7B5E1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09811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7700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47700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CD317-A6DA-4AEB-ABF2-3D4EC7B5E1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7670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47700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47700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CD317-A6DA-4AEB-ABF2-3D4EC7B5E1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68247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47700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47700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CD317-A6DA-4AEB-ABF2-3D4EC7B5E1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2779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609600" y="1371600"/>
            <a:ext cx="8534400" cy="3810000"/>
          </a:xfrm>
          <a:prstGeom prst="rect">
            <a:avLst/>
          </a:prstGeom>
          <a:solidFill>
            <a:srgbClr val="00808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99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2438400"/>
            <a:ext cx="7772400" cy="2667000"/>
          </a:xfrm>
        </p:spPr>
        <p:txBody>
          <a:bodyPr anchor="ctr">
            <a:noAutofit/>
          </a:bodyPr>
          <a:lstStyle>
            <a:lvl1pPr algn="l">
              <a:defRPr sz="54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1524000"/>
            <a:ext cx="6400800" cy="838200"/>
          </a:xfrm>
        </p:spPr>
        <p:txBody>
          <a:bodyPr anchor="ctr">
            <a:normAutofit/>
          </a:bodyPr>
          <a:lstStyle>
            <a:lvl1pPr marL="0" indent="0" algn="l">
              <a:buNone/>
              <a:defRPr sz="3600">
                <a:solidFill>
                  <a:srgbClr val="CCFF66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cxnSp>
        <p:nvCxnSpPr>
          <p:cNvPr id="9" name="Straight Connector 8"/>
          <p:cNvCxnSpPr/>
          <p:nvPr userDrawn="1"/>
        </p:nvCxnSpPr>
        <p:spPr>
          <a:xfrm flipH="1">
            <a:off x="0" y="2438400"/>
            <a:ext cx="9144000" cy="0"/>
          </a:xfrm>
          <a:prstGeom prst="line">
            <a:avLst/>
          </a:prstGeom>
          <a:ln w="34925">
            <a:solidFill>
              <a:schemeClr val="bg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3" descr="logo_springer"/>
          <p:cNvPicPr>
            <a:picLocks noChangeAspect="1" noChangeArrowheads="1"/>
          </p:cNvPicPr>
          <p:nvPr userDrawn="1"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1205" y="6136159"/>
            <a:ext cx="2461591" cy="6456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17984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609600" y="1371600"/>
            <a:ext cx="8534400" cy="3810000"/>
          </a:xfrm>
          <a:prstGeom prst="rect">
            <a:avLst/>
          </a:prstGeom>
          <a:solidFill>
            <a:srgbClr val="00808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99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1524000"/>
            <a:ext cx="7772400" cy="2667000"/>
          </a:xfrm>
        </p:spPr>
        <p:txBody>
          <a:bodyPr anchor="ctr">
            <a:noAutofit/>
          </a:bodyPr>
          <a:lstStyle>
            <a:lvl1pPr algn="l">
              <a:defRPr sz="6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4343400"/>
            <a:ext cx="6400800" cy="838200"/>
          </a:xfrm>
        </p:spPr>
        <p:txBody>
          <a:bodyPr anchor="ctr">
            <a:normAutofit/>
          </a:bodyPr>
          <a:lstStyle>
            <a:lvl1pPr marL="0" indent="0" algn="l">
              <a:buNone/>
              <a:defRPr sz="3600">
                <a:solidFill>
                  <a:srgbClr val="CCFF66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cxnSp>
        <p:nvCxnSpPr>
          <p:cNvPr id="9" name="Straight Connector 8"/>
          <p:cNvCxnSpPr/>
          <p:nvPr userDrawn="1"/>
        </p:nvCxnSpPr>
        <p:spPr>
          <a:xfrm flipH="1">
            <a:off x="0" y="4343400"/>
            <a:ext cx="9144000" cy="0"/>
          </a:xfrm>
          <a:prstGeom prst="line">
            <a:avLst/>
          </a:prstGeom>
          <a:ln w="34925">
            <a:solidFill>
              <a:schemeClr val="bg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3" descr="logo_springer"/>
          <p:cNvPicPr>
            <a:picLocks noChangeAspect="1" noChangeArrowheads="1"/>
          </p:cNvPicPr>
          <p:nvPr userDrawn="1"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1205" y="6136159"/>
            <a:ext cx="2461591" cy="6456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452626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CD317-A6DA-4AEB-ABF2-3D4EC7B5E140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 flipH="1">
            <a:off x="0" y="1295400"/>
            <a:ext cx="9144000" cy="0"/>
          </a:xfrm>
          <a:prstGeom prst="line">
            <a:avLst/>
          </a:prstGeom>
          <a:ln w="34925">
            <a:solidFill>
              <a:schemeClr val="bg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 userDrawn="1"/>
        </p:nvSpPr>
        <p:spPr>
          <a:xfrm>
            <a:off x="3086100" y="6521063"/>
            <a:ext cx="2971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aseline="0" dirty="0" smtClean="0">
                <a:solidFill>
                  <a:schemeClr val="bg1"/>
                </a:solidFill>
              </a:rPr>
              <a:t>© 2016 Springer Publishing Company, LLC.</a:t>
            </a:r>
            <a:endParaRPr lang="en-US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56061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47700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47700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CD317-A6DA-4AEB-ABF2-3D4EC7B5E1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3014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CD317-A6DA-4AEB-ABF2-3D4EC7B5E140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 flipH="1">
            <a:off x="0" y="1295400"/>
            <a:ext cx="9144000" cy="0"/>
          </a:xfrm>
          <a:prstGeom prst="line">
            <a:avLst/>
          </a:prstGeom>
          <a:ln w="34925">
            <a:solidFill>
              <a:schemeClr val="bg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 userDrawn="1"/>
        </p:nvSpPr>
        <p:spPr>
          <a:xfrm>
            <a:off x="3086100" y="6521063"/>
            <a:ext cx="2971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aseline="0" dirty="0" smtClean="0">
                <a:solidFill>
                  <a:schemeClr val="bg1"/>
                </a:solidFill>
              </a:rPr>
              <a:t>© 2016 Springer Publishing Company, LLC.</a:t>
            </a:r>
            <a:endParaRPr lang="en-US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78575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CD317-A6DA-4AEB-ABF2-3D4EC7B5E140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 userDrawn="1"/>
        </p:nvCxnSpPr>
        <p:spPr>
          <a:xfrm flipH="1">
            <a:off x="0" y="1295400"/>
            <a:ext cx="9144000" cy="0"/>
          </a:xfrm>
          <a:prstGeom prst="line">
            <a:avLst/>
          </a:prstGeom>
          <a:ln w="34925">
            <a:solidFill>
              <a:schemeClr val="bg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 userDrawn="1"/>
        </p:nvSpPr>
        <p:spPr>
          <a:xfrm>
            <a:off x="3086100" y="6521063"/>
            <a:ext cx="2971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aseline="0" dirty="0" smtClean="0">
                <a:solidFill>
                  <a:schemeClr val="bg1"/>
                </a:solidFill>
              </a:rPr>
              <a:t>© 2016 Springer Publishing Company, LLC.</a:t>
            </a:r>
            <a:endParaRPr lang="en-US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60075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CD317-A6DA-4AEB-ABF2-3D4EC7B5E140}" type="slidenum">
              <a:rPr lang="en-US" smtClean="0"/>
              <a:t>‹#›</a:t>
            </a:fld>
            <a:endParaRPr lang="en-US"/>
          </a:p>
        </p:txBody>
      </p:sp>
      <p:cxnSp>
        <p:nvCxnSpPr>
          <p:cNvPr id="6" name="Straight Connector 5"/>
          <p:cNvCxnSpPr/>
          <p:nvPr userDrawn="1"/>
        </p:nvCxnSpPr>
        <p:spPr>
          <a:xfrm flipH="1">
            <a:off x="0" y="1295400"/>
            <a:ext cx="9144000" cy="0"/>
          </a:xfrm>
          <a:prstGeom prst="line">
            <a:avLst/>
          </a:prstGeom>
          <a:ln w="34925">
            <a:solidFill>
              <a:schemeClr val="bg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 userDrawn="1"/>
        </p:nvSpPr>
        <p:spPr>
          <a:xfrm>
            <a:off x="3086100" y="6521063"/>
            <a:ext cx="2971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aseline="0" dirty="0" smtClean="0">
                <a:solidFill>
                  <a:schemeClr val="bg1"/>
                </a:solidFill>
              </a:rPr>
              <a:t>© 2016 Springer Publishing Company, LLC.</a:t>
            </a:r>
            <a:endParaRPr lang="en-US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72109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CD317-A6DA-4AEB-ABF2-3D4EC7B5E140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extBox 5"/>
          <p:cNvSpPr txBox="1"/>
          <p:nvPr userDrawn="1"/>
        </p:nvSpPr>
        <p:spPr>
          <a:xfrm>
            <a:off x="3086100" y="6521063"/>
            <a:ext cx="2971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aseline="0" dirty="0" smtClean="0">
                <a:solidFill>
                  <a:schemeClr val="bg1"/>
                </a:solidFill>
              </a:rPr>
              <a:t>© 2016 Springer Publishing Company, LLC.</a:t>
            </a:r>
            <a:endParaRPr lang="en-US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69112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72000">
              <a:srgbClr val="009999"/>
            </a:gs>
            <a:gs pos="0">
              <a:srgbClr val="66FF99"/>
            </a:gs>
          </a:gsLst>
          <a:path path="circle">
            <a:fillToRect t="100000" r="100000"/>
          </a:path>
          <a:tileRect l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34200" y="64770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D00CD317-A6DA-4AEB-ABF2-3D4EC7B5E14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69352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1200"/>
        </a:spcBef>
        <a:buFont typeface="Arial" panose="020B0604020202020204" pitchFamily="34" charset="0"/>
        <a:buChar char="•"/>
        <a:defRPr sz="32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ts val="1200"/>
        </a:spcBef>
        <a:buFont typeface="Arial" panose="020B0604020202020204" pitchFamily="34" charset="0"/>
        <a:buChar char="–"/>
        <a:defRPr sz="28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ts val="12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ts val="1200"/>
        </a:spcBef>
        <a:buFont typeface="Arial" panose="020B0604020202020204" pitchFamily="34" charset="0"/>
        <a:buChar char="–"/>
        <a:defRPr sz="20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ts val="1200"/>
        </a:spcBef>
        <a:buFont typeface="Arial" panose="020B0604020202020204" pitchFamily="34" charset="0"/>
        <a:buChar char="»"/>
        <a:defRPr sz="20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5400" dirty="0"/>
              <a:t>Consumer </a:t>
            </a:r>
            <a:r>
              <a:rPr lang="en-US" sz="5400" dirty="0" smtClean="0"/>
              <a:t>Engagement/ Activation Enhanced </a:t>
            </a:r>
            <a:r>
              <a:rPr lang="en-US" sz="5400" dirty="0"/>
              <a:t>by </a:t>
            </a:r>
            <a:r>
              <a:rPr lang="en-US" sz="5400" dirty="0" smtClean="0"/>
              <a:t>Technology</a:t>
            </a:r>
            <a:endParaRPr lang="en-US" sz="5400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Chapter 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14459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Learning Outcomes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mtClean="0"/>
              <a:t>Compare national initiatives in support of patient engagement.</a:t>
            </a:r>
          </a:p>
          <a:p>
            <a:r>
              <a:rPr lang="en-US" smtClean="0"/>
              <a:t>Identify patient care–related engagement approaches.</a:t>
            </a:r>
          </a:p>
          <a:p>
            <a:r>
              <a:rPr lang="en-US" smtClean="0"/>
              <a:t>Describe key patient engaging provider competencies.</a:t>
            </a:r>
          </a:p>
          <a:p>
            <a:r>
              <a:rPr lang="en-US" smtClean="0"/>
              <a:t>Discuss technology available to support patient engagement.</a:t>
            </a:r>
          </a:p>
          <a:p>
            <a:r>
              <a:rPr lang="en-US" smtClean="0"/>
              <a:t>Summarize how patient engagement, cost, and technology relate to ideal patient care delivery.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CD317-A6DA-4AEB-ABF2-3D4EC7B5E140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33857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Patient Engagement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smtClean="0"/>
              <a:t>Shared decision making: process of integrating patients’ goals and concerns with medical evidence to achieve high-quality medical decisions</a:t>
            </a:r>
          </a:p>
          <a:p>
            <a:r>
              <a:rPr lang="en-US" smtClean="0"/>
              <a:t>Providing patients with evidence:</a:t>
            </a:r>
          </a:p>
          <a:p>
            <a:pPr lvl="1"/>
            <a:r>
              <a:rPr lang="en-US" smtClean="0"/>
              <a:t>Impacts choices</a:t>
            </a:r>
          </a:p>
          <a:p>
            <a:pPr lvl="1"/>
            <a:r>
              <a:rPr lang="en-US" smtClean="0"/>
              <a:t>Better understanding of treatment options</a:t>
            </a:r>
          </a:p>
          <a:p>
            <a:pPr lvl="1"/>
            <a:r>
              <a:rPr lang="en-US" smtClean="0"/>
              <a:t>Better understanding of screening recommendations</a:t>
            </a:r>
          </a:p>
          <a:p>
            <a:pPr lvl="1"/>
            <a:r>
              <a:rPr lang="en-US" smtClean="0"/>
              <a:t>Higher satisfaction</a:t>
            </a:r>
          </a:p>
          <a:p>
            <a:pPr lvl="1"/>
            <a:r>
              <a:rPr lang="en-US" smtClean="0"/>
              <a:t>Choices resulting in lower cost</a:t>
            </a:r>
          </a:p>
          <a:p>
            <a:pPr lvl="1"/>
            <a:r>
              <a:rPr lang="en-US" smtClean="0"/>
              <a:t>Better health outcomes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CD317-A6DA-4AEB-ABF2-3D4EC7B5E140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1709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Patient Engagement (cont)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smtClean="0"/>
              <a:t>Patient engagement a part of Stage 2 of the HITECH Act</a:t>
            </a:r>
          </a:p>
          <a:p>
            <a:r>
              <a:rPr lang="en-US" smtClean="0"/>
              <a:t>National Quality Strategy and National Prevention Strategy support patient involvement in health care</a:t>
            </a:r>
          </a:p>
          <a:p>
            <a:r>
              <a:rPr lang="en-US" smtClean="0"/>
              <a:t>Approaches to empower people:</a:t>
            </a:r>
          </a:p>
          <a:p>
            <a:pPr lvl="1"/>
            <a:r>
              <a:rPr lang="en-US" smtClean="0"/>
              <a:t>Provide with tools and information to make healthy choices</a:t>
            </a:r>
          </a:p>
          <a:p>
            <a:pPr lvl="1"/>
            <a:r>
              <a:rPr lang="en-US" smtClean="0"/>
              <a:t>Promote positive social interactions and support healthy decision making</a:t>
            </a:r>
          </a:p>
          <a:p>
            <a:pPr lvl="1"/>
            <a:r>
              <a:rPr lang="en-US" smtClean="0"/>
              <a:t>Engage and empower people and communities to plan and implement prevention policies and programs.</a:t>
            </a:r>
          </a:p>
          <a:p>
            <a:pPr lvl="1"/>
            <a:r>
              <a:rPr lang="en-US" smtClean="0"/>
              <a:t>Improve education and employment opportunities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CD317-A6DA-4AEB-ABF2-3D4EC7B5E140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08166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Patient Engagement (cont)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mtClean="0"/>
              <a:t>Approaches to empower people in health care: </a:t>
            </a:r>
          </a:p>
          <a:p>
            <a:pPr lvl="1"/>
            <a:r>
              <a:rPr lang="en-US" smtClean="0"/>
              <a:t>Confirm understanding of health promotion and disease prevention</a:t>
            </a:r>
          </a:p>
          <a:p>
            <a:pPr lvl="1"/>
            <a:r>
              <a:rPr lang="en-US" smtClean="0"/>
              <a:t>Involve consumers in planning, developing, implementing, disseminating, and evaluating health and safety information</a:t>
            </a:r>
          </a:p>
          <a:p>
            <a:pPr lvl="1"/>
            <a:r>
              <a:rPr lang="en-US" smtClean="0"/>
              <a:t>Use alternative communication methods and tools to support more traditional written and oral communication.</a:t>
            </a:r>
          </a:p>
          <a:p>
            <a:pPr lvl="1"/>
            <a:r>
              <a:rPr lang="en-US" smtClean="0"/>
              <a:t>Refer to adult education and English-language instruction programs enhance understanding of health promotion and disease prevention messages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CD317-A6DA-4AEB-ABF2-3D4EC7B5E140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98644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Patient Engagement Approaches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Patient Engagement in Health and Health Care Framework</a:t>
            </a:r>
          </a:p>
          <a:p>
            <a:r>
              <a:rPr lang="en-US" smtClean="0"/>
              <a:t>Health Information Management Systems Society (HIMSS) Model</a:t>
            </a:r>
          </a:p>
          <a:p>
            <a:r>
              <a:rPr lang="en-US" smtClean="0"/>
              <a:t>Ensure basic needs are met</a:t>
            </a:r>
          </a:p>
          <a:p>
            <a:r>
              <a:rPr lang="en-US" smtClean="0"/>
              <a:t>Address health literacy</a:t>
            </a:r>
          </a:p>
          <a:p>
            <a:r>
              <a:rPr lang="en-US" smtClean="0"/>
              <a:t>DNA analyses</a:t>
            </a:r>
          </a:p>
          <a:p>
            <a:r>
              <a:rPr lang="en-US" smtClean="0"/>
              <a:t>Web sites to share health information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CD317-A6DA-4AEB-ABF2-3D4EC7B5E140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05784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6200"/>
            <a:ext cx="9144000" cy="1143000"/>
          </a:xfrm>
        </p:spPr>
        <p:txBody>
          <a:bodyPr>
            <a:noAutofit/>
          </a:bodyPr>
          <a:lstStyle/>
          <a:p>
            <a:r>
              <a:rPr lang="en-US" sz="4000" dirty="0" smtClean="0"/>
              <a:t>Provider Approaches/ Models/Competencies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mtClean="0"/>
              <a:t>Approaches:</a:t>
            </a:r>
          </a:p>
          <a:p>
            <a:pPr lvl="1"/>
            <a:r>
              <a:rPr lang="en-US" smtClean="0"/>
              <a:t>Interprofessional education/collaborative</a:t>
            </a:r>
          </a:p>
          <a:p>
            <a:pPr lvl="1"/>
            <a:r>
              <a:rPr lang="en-US" smtClean="0"/>
              <a:t>Support patient activation</a:t>
            </a:r>
          </a:p>
          <a:p>
            <a:r>
              <a:rPr lang="en-US" smtClean="0"/>
              <a:t>Models:</a:t>
            </a:r>
          </a:p>
          <a:p>
            <a:pPr lvl="1"/>
            <a:r>
              <a:rPr lang="en-US" smtClean="0"/>
              <a:t>Family Health Model</a:t>
            </a:r>
          </a:p>
          <a:p>
            <a:pPr lvl="1"/>
            <a:r>
              <a:rPr lang="en-US" smtClean="0"/>
              <a:t>Betty Neuman Model of health</a:t>
            </a:r>
          </a:p>
          <a:p>
            <a:pPr lvl="1"/>
            <a:r>
              <a:rPr lang="en-US" smtClean="0"/>
              <a:t>Family systems theory (FST)</a:t>
            </a:r>
          </a:p>
          <a:p>
            <a:pPr lvl="1"/>
            <a:r>
              <a:rPr lang="en-US" smtClean="0"/>
              <a:t>Patient- and family-centered care</a:t>
            </a:r>
          </a:p>
          <a:p>
            <a:r>
              <a:rPr lang="en-US" smtClean="0"/>
              <a:t>Competencies:</a:t>
            </a:r>
          </a:p>
          <a:p>
            <a:pPr lvl="1"/>
            <a:r>
              <a:rPr lang="en-US" smtClean="0"/>
              <a:t>Dietetics Workforce Demand Study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CD317-A6DA-4AEB-ABF2-3D4EC7B5E140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3070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Support For Patient Engagement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Telehealth</a:t>
            </a:r>
          </a:p>
          <a:p>
            <a:r>
              <a:rPr lang="en-US" smtClean="0"/>
              <a:t>Patient generated health information (PGHI)</a:t>
            </a:r>
          </a:p>
          <a:p>
            <a:r>
              <a:rPr lang="en-US" smtClean="0"/>
              <a:t>Information technology enhances, expedites, and supports patient information content for patient health care decision making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CD317-A6DA-4AEB-ABF2-3D4EC7B5E140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12304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Cost and Technology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mtClean="0"/>
              <a:t>Create a learning health care system with the characteristics of:</a:t>
            </a:r>
          </a:p>
          <a:p>
            <a:pPr lvl="1"/>
            <a:r>
              <a:rPr lang="en-US" smtClean="0"/>
              <a:t>Science and informatics: </a:t>
            </a:r>
          </a:p>
          <a:p>
            <a:pPr lvl="2"/>
            <a:r>
              <a:rPr lang="en-US" smtClean="0"/>
              <a:t>Real-time access to knowledge</a:t>
            </a:r>
          </a:p>
          <a:p>
            <a:pPr lvl="2"/>
            <a:r>
              <a:rPr lang="en-US" smtClean="0"/>
              <a:t>Digital capture of the care experience</a:t>
            </a:r>
          </a:p>
          <a:p>
            <a:pPr lvl="1"/>
            <a:r>
              <a:rPr lang="en-US" smtClean="0"/>
              <a:t>Patient–clinician partnerships: engaged, empowered patients</a:t>
            </a:r>
          </a:p>
          <a:p>
            <a:pPr lvl="1"/>
            <a:r>
              <a:rPr lang="en-US" smtClean="0"/>
              <a:t>Incentives: </a:t>
            </a:r>
          </a:p>
          <a:p>
            <a:pPr lvl="2"/>
            <a:r>
              <a:rPr lang="en-US" smtClean="0"/>
              <a:t>Incentives aligned for value</a:t>
            </a:r>
          </a:p>
          <a:p>
            <a:pPr lvl="2"/>
            <a:r>
              <a:rPr lang="en-US" smtClean="0"/>
              <a:t>Full transparency</a:t>
            </a:r>
          </a:p>
          <a:p>
            <a:pPr lvl="1"/>
            <a:r>
              <a:rPr lang="en-US" smtClean="0"/>
              <a:t>Culture: </a:t>
            </a:r>
          </a:p>
          <a:p>
            <a:pPr lvl="2"/>
            <a:r>
              <a:rPr lang="en-US" smtClean="0"/>
              <a:t>Leadership-instilled culture of learning </a:t>
            </a:r>
          </a:p>
          <a:p>
            <a:pPr lvl="2"/>
            <a:r>
              <a:rPr lang="en-US" smtClean="0"/>
              <a:t>Supportive system competencies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CD317-A6DA-4AEB-ABF2-3D4EC7B5E140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0669949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1087</TotalTime>
  <Words>410</Words>
  <Application>Microsoft Office PowerPoint</Application>
  <PresentationFormat>On-screen Show (4:3)</PresentationFormat>
  <Paragraphs>73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1_Office Theme</vt:lpstr>
      <vt:lpstr>Consumer Engagement/ Activation Enhanced by Technology</vt:lpstr>
      <vt:lpstr>Learning Outcomes</vt:lpstr>
      <vt:lpstr>Patient Engagement</vt:lpstr>
      <vt:lpstr>Patient Engagement (cont)</vt:lpstr>
      <vt:lpstr>Patient Engagement (cont)</vt:lpstr>
      <vt:lpstr>Patient Engagement Approaches</vt:lpstr>
      <vt:lpstr>Provider Approaches/ Models/Competencies</vt:lpstr>
      <vt:lpstr>Support For Patient Engagement</vt:lpstr>
      <vt:lpstr>Cost and Technology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Dawna</dc:creator>
  <cp:lastModifiedBy>Jackie Jay</cp:lastModifiedBy>
  <cp:revision>8</cp:revision>
  <dcterms:created xsi:type="dcterms:W3CDTF">2015-09-18T15:34:57Z</dcterms:created>
  <dcterms:modified xsi:type="dcterms:W3CDTF">2015-12-15T02:21:08Z</dcterms:modified>
</cp:coreProperties>
</file>