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792A5-5E1F-4498-8B20-A09B4C49E83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03E9-BA30-4B92-BE43-06417531B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9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09600" y="1371600"/>
            <a:ext cx="8534400" cy="381000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0"/>
            <a:ext cx="7772400" cy="1771650"/>
          </a:xfrm>
        </p:spPr>
        <p:txBody>
          <a:bodyPr anchor="ctr">
            <a:noAutofit/>
          </a:bodyPr>
          <a:lstStyle>
            <a:lvl1pPr algn="l">
              <a:defRPr sz="6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76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CFF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0" y="3733800"/>
            <a:ext cx="9144000" cy="0"/>
          </a:xfrm>
          <a:prstGeom prst="line">
            <a:avLst/>
          </a:prstGeom>
          <a:ln w="349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 descr="logo_springer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205" y="6136159"/>
            <a:ext cx="2461591" cy="64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91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8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67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24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7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09600" y="1371600"/>
            <a:ext cx="8534400" cy="381000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438400"/>
            <a:ext cx="7772400" cy="2667000"/>
          </a:xfrm>
        </p:spPr>
        <p:txBody>
          <a:bodyPr anchor="ctr">
            <a:noAutofit/>
          </a:bodyPr>
          <a:lstStyle>
            <a:lvl1pPr algn="l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524000"/>
            <a:ext cx="6400800" cy="838200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rgbClr val="CCFF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0" y="2438400"/>
            <a:ext cx="9144000" cy="0"/>
          </a:xfrm>
          <a:prstGeom prst="line">
            <a:avLst/>
          </a:prstGeom>
          <a:ln w="349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3" descr="logo_springer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205" y="6136159"/>
            <a:ext cx="2461591" cy="64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9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09600" y="1371600"/>
            <a:ext cx="8534400" cy="381000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0"/>
            <a:ext cx="7772400" cy="2667000"/>
          </a:xfrm>
        </p:spPr>
        <p:txBody>
          <a:bodyPr anchor="ctr">
            <a:noAutofit/>
          </a:bodyPr>
          <a:lstStyle>
            <a:lvl1pPr algn="l">
              <a:defRPr sz="6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343400"/>
            <a:ext cx="6400800" cy="838200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rgbClr val="CCFF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0" y="4343400"/>
            <a:ext cx="9144000" cy="0"/>
          </a:xfrm>
          <a:prstGeom prst="line">
            <a:avLst/>
          </a:prstGeom>
          <a:ln w="349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3" descr="logo_springer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205" y="6136159"/>
            <a:ext cx="2461591" cy="64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26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0" y="1295400"/>
            <a:ext cx="9144000" cy="0"/>
          </a:xfrm>
          <a:prstGeom prst="line">
            <a:avLst/>
          </a:prstGeom>
          <a:ln w="349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3086100" y="652106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0" dirty="0" smtClean="0">
                <a:solidFill>
                  <a:schemeClr val="bg1"/>
                </a:solidFill>
              </a:rPr>
              <a:t>© 2016 Springer Publishing Company, LLC.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60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0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0" y="1295400"/>
            <a:ext cx="9144000" cy="0"/>
          </a:xfrm>
          <a:prstGeom prst="line">
            <a:avLst/>
          </a:prstGeom>
          <a:ln w="349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3086100" y="652106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0" dirty="0" smtClean="0">
                <a:solidFill>
                  <a:schemeClr val="bg1"/>
                </a:solidFill>
              </a:rPr>
              <a:t>© 2016 Springer Publishing Company, LLC.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85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0" y="1295400"/>
            <a:ext cx="9144000" cy="0"/>
          </a:xfrm>
          <a:prstGeom prst="line">
            <a:avLst/>
          </a:prstGeom>
          <a:ln w="349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3086100" y="652106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0" dirty="0" smtClean="0">
                <a:solidFill>
                  <a:schemeClr val="bg1"/>
                </a:solidFill>
              </a:rPr>
              <a:t>© 2016 Springer Publishing Company, LLC.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00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H="1">
            <a:off x="0" y="1295400"/>
            <a:ext cx="9144000" cy="0"/>
          </a:xfrm>
          <a:prstGeom prst="line">
            <a:avLst/>
          </a:prstGeom>
          <a:ln w="349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3086100" y="652106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0" dirty="0" smtClean="0">
                <a:solidFill>
                  <a:schemeClr val="bg1"/>
                </a:solidFill>
              </a:rPr>
              <a:t>© 2016 Springer Publishing Company, LLC.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21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086100" y="652106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0" dirty="0" smtClean="0">
                <a:solidFill>
                  <a:schemeClr val="bg1"/>
                </a:solidFill>
              </a:rPr>
              <a:t>© 2016 Springer Publishing Company, LLC.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91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2000">
              <a:srgbClr val="009999"/>
            </a:gs>
            <a:gs pos="0">
              <a:srgbClr val="66FF99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00CD317-A6DA-4AEB-ABF2-3D4EC7B5E1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3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2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2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2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2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Scientific and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Theoretical </a:t>
            </a:r>
            <a:r>
              <a:rPr lang="en-US" sz="5400" dirty="0"/>
              <a:t>Foundations for Driving Improvement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Can be self-limiting</a:t>
            </a:r>
          </a:p>
          <a:p>
            <a:r>
              <a:rPr lang="en-US" smtClean="0"/>
              <a:t>Realize humans and technology are different with corresponding different responses</a:t>
            </a:r>
          </a:p>
          <a:p>
            <a:r>
              <a:rPr lang="en-US" smtClean="0"/>
              <a:t>Focus is on how actors interact with each other and the environment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4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Case Study 1: Medication administration with closed loop CPOE</a:t>
            </a:r>
          </a:p>
          <a:p>
            <a:r>
              <a:rPr lang="en-US" smtClean="0"/>
              <a:t>Case Study 2: Social Media and Public Health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1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Define epistemology, science and the generation of new knowledge  </a:t>
            </a:r>
          </a:p>
          <a:p>
            <a:r>
              <a:rPr lang="en-US" smtClean="0"/>
              <a:t>Discuss levels of theoretical foundations and their application to health information technology</a:t>
            </a:r>
          </a:p>
          <a:p>
            <a:r>
              <a:rPr lang="en-US" smtClean="0"/>
              <a:t>Provide description of other relevant theoretical foundations to examine and evaluate health information technology, from a quality improvement perspective  </a:t>
            </a:r>
          </a:p>
          <a:p>
            <a:r>
              <a:rPr lang="en-US" smtClean="0"/>
              <a:t>Outline practical recommendations/implications for use of theory to inform the industry in adoption, implementation and evaluation of technology. </a:t>
            </a:r>
          </a:p>
          <a:p>
            <a:r>
              <a:rPr lang="en-US" smtClean="0"/>
              <a:t>Provide case examples related to quality improvement, health information technology, and the use of theory-driven evaluation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0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Blocks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Epistemology: the nature of knowledge</a:t>
            </a:r>
          </a:p>
          <a:p>
            <a:r>
              <a:rPr lang="en-US" smtClean="0"/>
              <a:t>Science: a body of knowledge within an area of concern</a:t>
            </a:r>
          </a:p>
          <a:p>
            <a:r>
              <a:rPr lang="en-US" smtClean="0"/>
              <a:t>Theory or theoretical framework: focuses on phenomenon of interest</a:t>
            </a:r>
          </a:p>
          <a:p>
            <a:r>
              <a:rPr lang="en-US" smtClean="0"/>
              <a:t>Stages of theory development: </a:t>
            </a:r>
          </a:p>
          <a:p>
            <a:pPr lvl="1"/>
            <a:r>
              <a:rPr lang="en-US" smtClean="0"/>
              <a:t>Observe phenomenon</a:t>
            </a:r>
          </a:p>
          <a:p>
            <a:pPr lvl="1"/>
            <a:r>
              <a:rPr lang="en-US" smtClean="0"/>
              <a:t>Explain the phenomenon</a:t>
            </a:r>
          </a:p>
          <a:p>
            <a:pPr lvl="1"/>
            <a:r>
              <a:rPr lang="en-US" smtClean="0"/>
              <a:t>Model developed </a:t>
            </a:r>
          </a:p>
          <a:p>
            <a:pPr lvl="1"/>
            <a:r>
              <a:rPr lang="en-US" smtClean="0"/>
              <a:t>Model tested and refined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Levels of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Grand: broad scope</a:t>
            </a:r>
          </a:p>
          <a:p>
            <a:r>
              <a:rPr lang="en-US" smtClean="0"/>
              <a:t>Middle range/Mid-Range: </a:t>
            </a:r>
          </a:p>
          <a:p>
            <a:pPr lvl="1"/>
            <a:r>
              <a:rPr lang="en-US" smtClean="0"/>
              <a:t>Used to test propositions within the theory</a:t>
            </a:r>
          </a:p>
          <a:p>
            <a:pPr lvl="1"/>
            <a:r>
              <a:rPr lang="en-US" smtClean="0"/>
              <a:t>Aid in the building of enlightenment</a:t>
            </a:r>
          </a:p>
          <a:p>
            <a:pPr lvl="1"/>
            <a:r>
              <a:rPr lang="en-US" smtClean="0"/>
              <a:t>Used to narratively describe complex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7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smtClean="0"/>
              <a:t>Theoretical Foundations to Examine Health Information Technology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Socio-technical systems</a:t>
            </a:r>
          </a:p>
          <a:p>
            <a:pPr lvl="1"/>
            <a:r>
              <a:rPr lang="en-US" smtClean="0"/>
              <a:t>Appreciates the importance of humans and technology</a:t>
            </a:r>
          </a:p>
          <a:p>
            <a:pPr lvl="1"/>
            <a:r>
              <a:rPr lang="en-US" smtClean="0"/>
              <a:t>All things have the potential to interact and generate action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3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Theoretical Foundations to Examine </a:t>
            </a:r>
            <a:br>
              <a:rPr lang="en-US" sz="4000" dirty="0" smtClean="0"/>
            </a:br>
            <a:r>
              <a:rPr lang="en-US" sz="4000" dirty="0" smtClean="0"/>
              <a:t>Health Information Technology (cont)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Interactive socio-technical analysis (ISTA): Addresses interactions with HIT leading to unintended consequences</a:t>
            </a:r>
          </a:p>
          <a:p>
            <a:pPr lvl="1"/>
            <a:r>
              <a:rPr lang="en-US" smtClean="0"/>
              <a:t>New HIT changes the present social system</a:t>
            </a:r>
          </a:p>
          <a:p>
            <a:pPr lvl="1"/>
            <a:r>
              <a:rPr lang="en-US" smtClean="0"/>
              <a:t>Various existing infrastructures mediate HIT-in-Use</a:t>
            </a:r>
          </a:p>
          <a:p>
            <a:pPr lvl="1"/>
            <a:r>
              <a:rPr lang="en-US" smtClean="0"/>
              <a:t>Preexisting social systems facilitate reinterpretation of HIT-in-Use</a:t>
            </a:r>
          </a:p>
          <a:p>
            <a:pPr lvl="1"/>
            <a:r>
              <a:rPr lang="en-US" smtClean="0"/>
              <a:t>HIT-in-Use influences and changes pre-established social systems</a:t>
            </a:r>
          </a:p>
          <a:p>
            <a:pPr lvl="1"/>
            <a:r>
              <a:rPr lang="en-US" smtClean="0"/>
              <a:t>HIT-in-Use and social system interactions affect overall HIT redesign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2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Quality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 single definition or value accepted</a:t>
            </a:r>
          </a:p>
          <a:p>
            <a:r>
              <a:rPr lang="en-US" smtClean="0"/>
              <a:t>Considered a dynamic non-static construct</a:t>
            </a:r>
          </a:p>
          <a:p>
            <a:r>
              <a:rPr lang="en-US" smtClean="0"/>
              <a:t>Can be approaches or tools</a:t>
            </a:r>
          </a:p>
          <a:p>
            <a:r>
              <a:rPr lang="en-US" smtClean="0"/>
              <a:t>Approaches:</a:t>
            </a:r>
          </a:p>
          <a:p>
            <a:pPr lvl="1"/>
            <a:r>
              <a:rPr lang="en-US" smtClean="0"/>
              <a:t>Plan-Do-Study-Act (PDSA) model</a:t>
            </a:r>
          </a:p>
          <a:p>
            <a:pPr lvl="1"/>
            <a:r>
              <a:rPr lang="en-US" smtClean="0"/>
              <a:t>Donabedian approach: structure, process, outcome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Socio-Technical Perspectives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Activity theory</a:t>
            </a:r>
          </a:p>
          <a:p>
            <a:r>
              <a:rPr lang="en-US" smtClean="0"/>
              <a:t>Complexity theory</a:t>
            </a:r>
          </a:p>
          <a:p>
            <a:r>
              <a:rPr lang="en-US" smtClean="0"/>
              <a:t>Socio-technical Systems Theory </a:t>
            </a:r>
          </a:p>
          <a:p>
            <a:r>
              <a:rPr lang="en-US" smtClean="0"/>
              <a:t>Actor-Network Theory (ANT):</a:t>
            </a:r>
          </a:p>
          <a:p>
            <a:pPr lvl="1"/>
            <a:r>
              <a:rPr lang="en-US" smtClean="0"/>
              <a:t>The primary socio-technical approach for QI activities</a:t>
            </a:r>
          </a:p>
          <a:p>
            <a:pPr lvl="1"/>
            <a:r>
              <a:rPr lang="en-US" smtClean="0"/>
              <a:t>All things in an environment are individual actors</a:t>
            </a:r>
          </a:p>
          <a:p>
            <a:pPr lvl="1"/>
            <a:r>
              <a:rPr lang="en-US" smtClean="0"/>
              <a:t>Actors are dynamic entities able to change the context around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Actor-Network Theory (ANT)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Actor: </a:t>
            </a:r>
          </a:p>
          <a:p>
            <a:pPr lvl="1"/>
            <a:r>
              <a:rPr lang="en-US" smtClean="0"/>
              <a:t>Human or non-human entities that perform action</a:t>
            </a:r>
          </a:p>
          <a:p>
            <a:r>
              <a:rPr lang="en-US" smtClean="0"/>
              <a:t>Network: </a:t>
            </a:r>
          </a:p>
          <a:p>
            <a:pPr lvl="1"/>
            <a:r>
              <a:rPr lang="en-US" smtClean="0"/>
              <a:t>Group of actors</a:t>
            </a:r>
          </a:p>
          <a:p>
            <a:r>
              <a:rPr lang="en-US" smtClean="0"/>
              <a:t>Translation: </a:t>
            </a:r>
          </a:p>
          <a:p>
            <a:pPr lvl="1"/>
            <a:r>
              <a:rPr lang="en-US" smtClean="0"/>
              <a:t>Process of stimulating action</a:t>
            </a:r>
          </a:p>
          <a:p>
            <a:r>
              <a:rPr lang="en-US" smtClean="0"/>
              <a:t>Black Box network: </a:t>
            </a:r>
          </a:p>
          <a:p>
            <a:pPr lvl="1"/>
            <a:r>
              <a:rPr lang="en-US" smtClean="0"/>
              <a:t>Stabilized action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7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2303</TotalTime>
  <Words>406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Scientific and  Theoretical Foundations for Driving Improvement</vt:lpstr>
      <vt:lpstr>Learning Outcomes</vt:lpstr>
      <vt:lpstr>Building Blocks of Science</vt:lpstr>
      <vt:lpstr>Levels of Theories</vt:lpstr>
      <vt:lpstr>Theoretical Foundations to Examine Health Information Technology</vt:lpstr>
      <vt:lpstr>Theoretical Foundations to Examine  Health Information Technology (cont)</vt:lpstr>
      <vt:lpstr>Quality Improvement</vt:lpstr>
      <vt:lpstr>Socio-Technical Perspectives </vt:lpstr>
      <vt:lpstr>Actor-Network Theory (ANT)</vt:lpstr>
      <vt:lpstr>Use of ANT</vt:lpstr>
      <vt:lpstr>Case Study Examples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Dawna</dc:creator>
  <cp:lastModifiedBy>Jackie Jay</cp:lastModifiedBy>
  <cp:revision>10</cp:revision>
  <dcterms:created xsi:type="dcterms:W3CDTF">2015-09-17T19:17:43Z</dcterms:created>
  <dcterms:modified xsi:type="dcterms:W3CDTF">2015-12-15T02:14:36Z</dcterms:modified>
</cp:coreProperties>
</file>